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inzel" panose="020B0604020202020204" charset="0"/>
      <p:regular r:id="rId19"/>
    </p:embeddedFont>
    <p:embeddedFont>
      <p:font typeface="Cinzel Bold" panose="020B0604020202020204" charset="0"/>
      <p:regular r:id="rId20"/>
    </p:embeddedFont>
    <p:embeddedFont>
      <p:font typeface="Montserrat" panose="00000500000000000000" pitchFamily="2" charset="0"/>
      <p:regular r:id="rId21"/>
    </p:embeddedFont>
    <p:embeddedFont>
      <p:font typeface="Montserrat Bold" panose="000008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sv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0.svg"/><Relationship Id="rId3" Type="http://schemas.openxmlformats.org/officeDocument/2006/relationships/image" Target="../media/image63.png"/><Relationship Id="rId7" Type="http://schemas.openxmlformats.org/officeDocument/2006/relationships/image" Target="../media/image67.svg"/><Relationship Id="rId12" Type="http://schemas.openxmlformats.org/officeDocument/2006/relationships/image" Target="../media/image19.png"/><Relationship Id="rId17" Type="http://schemas.openxmlformats.org/officeDocument/2006/relationships/image" Target="../media/image73.svg"/><Relationship Id="rId2" Type="http://schemas.openxmlformats.org/officeDocument/2006/relationships/image" Target="../media/image2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58.svg"/><Relationship Id="rId5" Type="http://schemas.openxmlformats.org/officeDocument/2006/relationships/image" Target="../media/image65.jpeg"/><Relationship Id="rId15" Type="http://schemas.openxmlformats.org/officeDocument/2006/relationships/image" Target="../media/image71.svg"/><Relationship Id="rId10" Type="http://schemas.openxmlformats.org/officeDocument/2006/relationships/image" Target="../media/image57.png"/><Relationship Id="rId4" Type="http://schemas.openxmlformats.org/officeDocument/2006/relationships/image" Target="../media/image64.svg"/><Relationship Id="rId9" Type="http://schemas.openxmlformats.org/officeDocument/2006/relationships/image" Target="../media/image69.svg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4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921992"/>
            <a:ext cx="9541797" cy="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648182" y="-920939"/>
            <a:ext cx="12176350" cy="12128879"/>
            <a:chOff x="0" y="0"/>
            <a:chExt cx="4560570" cy="4542790"/>
          </a:xfrm>
        </p:grpSpPr>
        <p:sp>
          <p:nvSpPr>
            <p:cNvPr id="4" name="Freeform 4"/>
            <p:cNvSpPr/>
            <p:nvPr/>
          </p:nvSpPr>
          <p:spPr>
            <a:xfrm rot="-6782476">
              <a:off x="-153428" y="-167020"/>
              <a:ext cx="4862456" cy="4881800"/>
            </a:xfrm>
            <a:custGeom>
              <a:avLst/>
              <a:gdLst/>
              <a:ahLst/>
              <a:cxnLst/>
              <a:rect l="l" t="t" r="r" b="b"/>
              <a:pathLst>
                <a:path w="4862456" h="4881800">
                  <a:moveTo>
                    <a:pt x="3868465" y="598283"/>
                  </a:moveTo>
                  <a:cubicBezTo>
                    <a:pt x="4136094" y="712112"/>
                    <a:pt x="4271357" y="1023581"/>
                    <a:pt x="4157528" y="1291210"/>
                  </a:cubicBezTo>
                  <a:cubicBezTo>
                    <a:pt x="4024958" y="1596411"/>
                    <a:pt x="4164680" y="1952560"/>
                    <a:pt x="4469881" y="2085129"/>
                  </a:cubicBezTo>
                  <a:cubicBezTo>
                    <a:pt x="4473387" y="2086621"/>
                    <a:pt x="4478062" y="2088609"/>
                    <a:pt x="4481568" y="2090100"/>
                  </a:cubicBezTo>
                  <a:cubicBezTo>
                    <a:pt x="4743850" y="2200275"/>
                    <a:pt x="4862457" y="2518461"/>
                    <a:pt x="4755290" y="2783403"/>
                  </a:cubicBezTo>
                  <a:cubicBezTo>
                    <a:pt x="4648124" y="3048345"/>
                    <a:pt x="4342673" y="3188928"/>
                    <a:pt x="4073257" y="3092280"/>
                  </a:cubicBezTo>
                  <a:cubicBezTo>
                    <a:pt x="3803842" y="2995632"/>
                    <a:pt x="3649784" y="2702391"/>
                    <a:pt x="3731414" y="2429348"/>
                  </a:cubicBezTo>
                  <a:cubicBezTo>
                    <a:pt x="3747938" y="2374272"/>
                    <a:pt x="3773141" y="2321507"/>
                    <a:pt x="3785663" y="2266108"/>
                  </a:cubicBezTo>
                  <a:cubicBezTo>
                    <a:pt x="3852369" y="1963256"/>
                    <a:pt x="3684314" y="1673722"/>
                    <a:pt x="3388045" y="1575314"/>
                  </a:cubicBezTo>
                  <a:cubicBezTo>
                    <a:pt x="3091776" y="1476905"/>
                    <a:pt x="2799180" y="1622956"/>
                    <a:pt x="2672871" y="1900458"/>
                  </a:cubicBezTo>
                  <a:cubicBezTo>
                    <a:pt x="2534632" y="2206008"/>
                    <a:pt x="2196606" y="2325836"/>
                    <a:pt x="1909352" y="2170537"/>
                  </a:cubicBezTo>
                  <a:cubicBezTo>
                    <a:pt x="1661015" y="2037311"/>
                    <a:pt x="1558596" y="1723250"/>
                    <a:pt x="1679289" y="1465441"/>
                  </a:cubicBezTo>
                  <a:cubicBezTo>
                    <a:pt x="1799982" y="1207633"/>
                    <a:pt x="2108469" y="1079381"/>
                    <a:pt x="2367420" y="1190900"/>
                  </a:cubicBezTo>
                  <a:cubicBezTo>
                    <a:pt x="2672621" y="1323469"/>
                    <a:pt x="3028770" y="1183747"/>
                    <a:pt x="3161339" y="878547"/>
                  </a:cubicBezTo>
                  <a:cubicBezTo>
                    <a:pt x="3162333" y="876209"/>
                    <a:pt x="3163328" y="873872"/>
                    <a:pt x="3164322" y="871534"/>
                  </a:cubicBezTo>
                  <a:cubicBezTo>
                    <a:pt x="3278473" y="599903"/>
                    <a:pt x="3597331" y="482963"/>
                    <a:pt x="3868465" y="598283"/>
                  </a:cubicBezTo>
                  <a:close/>
                  <a:moveTo>
                    <a:pt x="4291027" y="3874953"/>
                  </a:moveTo>
                  <a:cubicBezTo>
                    <a:pt x="4176700" y="4143750"/>
                    <a:pt x="3865231" y="4279014"/>
                    <a:pt x="3597603" y="4165185"/>
                  </a:cubicBezTo>
                  <a:cubicBezTo>
                    <a:pt x="3272709" y="4026999"/>
                    <a:pt x="2919649" y="4198397"/>
                    <a:pt x="2793742" y="4500912"/>
                  </a:cubicBezTo>
                  <a:cubicBezTo>
                    <a:pt x="2683567" y="4763194"/>
                    <a:pt x="2365381" y="4881800"/>
                    <a:pt x="2100439" y="4774634"/>
                  </a:cubicBezTo>
                  <a:cubicBezTo>
                    <a:pt x="1831991" y="4665977"/>
                    <a:pt x="1696257" y="4365348"/>
                    <a:pt x="1792058" y="4091432"/>
                  </a:cubicBezTo>
                  <a:cubicBezTo>
                    <a:pt x="1888035" y="3820351"/>
                    <a:pt x="2181450" y="3669128"/>
                    <a:pt x="2454494" y="3750757"/>
                  </a:cubicBezTo>
                  <a:cubicBezTo>
                    <a:pt x="2509570" y="3767282"/>
                    <a:pt x="2562335" y="3792485"/>
                    <a:pt x="2618231" y="3803837"/>
                  </a:cubicBezTo>
                  <a:cubicBezTo>
                    <a:pt x="2921083" y="3870544"/>
                    <a:pt x="3215090" y="3691970"/>
                    <a:pt x="3313996" y="3394533"/>
                  </a:cubicBezTo>
                  <a:cubicBezTo>
                    <a:pt x="3406117" y="3116291"/>
                    <a:pt x="3265856" y="2806837"/>
                    <a:pt x="2988355" y="2680528"/>
                  </a:cubicBezTo>
                  <a:cubicBezTo>
                    <a:pt x="2682805" y="2542289"/>
                    <a:pt x="2563474" y="2203094"/>
                    <a:pt x="2718275" y="1917009"/>
                  </a:cubicBezTo>
                  <a:cubicBezTo>
                    <a:pt x="2851502" y="1668671"/>
                    <a:pt x="3165563" y="1566252"/>
                    <a:pt x="3423371" y="1686946"/>
                  </a:cubicBezTo>
                  <a:cubicBezTo>
                    <a:pt x="3681180" y="1807639"/>
                    <a:pt x="3809431" y="2116126"/>
                    <a:pt x="3698410" y="2373908"/>
                  </a:cubicBezTo>
                  <a:cubicBezTo>
                    <a:pt x="3564671" y="2678612"/>
                    <a:pt x="3703722" y="3033095"/>
                    <a:pt x="4008426" y="3166833"/>
                  </a:cubicBezTo>
                  <a:cubicBezTo>
                    <a:pt x="4011932" y="3168324"/>
                    <a:pt x="4014269" y="3169319"/>
                    <a:pt x="4017775" y="3170810"/>
                  </a:cubicBezTo>
                  <a:cubicBezTo>
                    <a:pt x="4289407" y="3284962"/>
                    <a:pt x="4406347" y="3603819"/>
                    <a:pt x="4291027" y="3874953"/>
                  </a:cubicBezTo>
                  <a:close/>
                  <a:moveTo>
                    <a:pt x="1005678" y="4295204"/>
                  </a:moveTo>
                  <a:cubicBezTo>
                    <a:pt x="738050" y="4181375"/>
                    <a:pt x="602786" y="3869906"/>
                    <a:pt x="716615" y="3602277"/>
                  </a:cubicBezTo>
                  <a:cubicBezTo>
                    <a:pt x="855298" y="3276214"/>
                    <a:pt x="683403" y="2924323"/>
                    <a:pt x="381386" y="2797247"/>
                  </a:cubicBezTo>
                  <a:cubicBezTo>
                    <a:pt x="118606" y="2688241"/>
                    <a:pt x="0" y="2370056"/>
                    <a:pt x="107166" y="2105113"/>
                  </a:cubicBezTo>
                  <a:cubicBezTo>
                    <a:pt x="214332" y="1840171"/>
                    <a:pt x="519784" y="1699588"/>
                    <a:pt x="789696" y="1795067"/>
                  </a:cubicBezTo>
                  <a:cubicBezTo>
                    <a:pt x="1059609" y="1890546"/>
                    <a:pt x="1212673" y="2186125"/>
                    <a:pt x="1131043" y="2459168"/>
                  </a:cubicBezTo>
                  <a:cubicBezTo>
                    <a:pt x="1114518" y="2514244"/>
                    <a:pt x="1089316" y="2567009"/>
                    <a:pt x="1076794" y="2622408"/>
                  </a:cubicBezTo>
                  <a:cubicBezTo>
                    <a:pt x="1010088" y="2925260"/>
                    <a:pt x="1189830" y="3219765"/>
                    <a:pt x="1487268" y="3318670"/>
                  </a:cubicBezTo>
                  <a:cubicBezTo>
                    <a:pt x="1765509" y="3410792"/>
                    <a:pt x="2098337" y="3280472"/>
                    <a:pt x="2224646" y="3002970"/>
                  </a:cubicBezTo>
                  <a:cubicBezTo>
                    <a:pt x="2362885" y="2697420"/>
                    <a:pt x="2697110" y="2589776"/>
                    <a:pt x="2983691" y="2743409"/>
                  </a:cubicBezTo>
                  <a:cubicBezTo>
                    <a:pt x="3231532" y="2877804"/>
                    <a:pt x="3338922" y="3180178"/>
                    <a:pt x="3218228" y="3437986"/>
                  </a:cubicBezTo>
                  <a:cubicBezTo>
                    <a:pt x="3098032" y="3694626"/>
                    <a:pt x="2795685" y="3811688"/>
                    <a:pt x="2535068" y="3700841"/>
                  </a:cubicBezTo>
                  <a:cubicBezTo>
                    <a:pt x="2216515" y="3563972"/>
                    <a:pt x="1838066" y="3720432"/>
                    <a:pt x="1710990" y="4022449"/>
                  </a:cubicBezTo>
                  <a:cubicBezTo>
                    <a:pt x="1595670" y="4293584"/>
                    <a:pt x="1276813" y="4410524"/>
                    <a:pt x="1005678" y="4295204"/>
                  </a:cubicBezTo>
                  <a:close/>
                  <a:moveTo>
                    <a:pt x="583614" y="1017365"/>
                  </a:moveTo>
                  <a:cubicBezTo>
                    <a:pt x="697443" y="749736"/>
                    <a:pt x="1008912" y="614473"/>
                    <a:pt x="1276541" y="728302"/>
                  </a:cubicBezTo>
                  <a:cubicBezTo>
                    <a:pt x="1601435" y="866487"/>
                    <a:pt x="1959466" y="683403"/>
                    <a:pt x="2085372" y="380888"/>
                  </a:cubicBezTo>
                  <a:cubicBezTo>
                    <a:pt x="2195548" y="118606"/>
                    <a:pt x="2513733" y="0"/>
                    <a:pt x="2778676" y="107166"/>
                  </a:cubicBezTo>
                  <a:cubicBezTo>
                    <a:pt x="3043618" y="214332"/>
                    <a:pt x="3184201" y="519784"/>
                    <a:pt x="3088722" y="789696"/>
                  </a:cubicBezTo>
                  <a:cubicBezTo>
                    <a:pt x="2993243" y="1059609"/>
                    <a:pt x="2697664" y="1212672"/>
                    <a:pt x="2424621" y="1131043"/>
                  </a:cubicBezTo>
                  <a:cubicBezTo>
                    <a:pt x="2369545" y="1114518"/>
                    <a:pt x="2316780" y="1089316"/>
                    <a:pt x="2261381" y="1076794"/>
                  </a:cubicBezTo>
                  <a:cubicBezTo>
                    <a:pt x="1958529" y="1010088"/>
                    <a:pt x="1659054" y="1201517"/>
                    <a:pt x="1560645" y="1497785"/>
                  </a:cubicBezTo>
                  <a:cubicBezTo>
                    <a:pt x="1462237" y="1794054"/>
                    <a:pt x="1603317" y="2098337"/>
                    <a:pt x="1880819" y="2224646"/>
                  </a:cubicBezTo>
                  <a:cubicBezTo>
                    <a:pt x="2186369" y="2362885"/>
                    <a:pt x="2306197" y="2700911"/>
                    <a:pt x="2150898" y="2988165"/>
                  </a:cubicBezTo>
                  <a:cubicBezTo>
                    <a:pt x="2017672" y="3236502"/>
                    <a:pt x="1703611" y="3338922"/>
                    <a:pt x="1445803" y="3218228"/>
                  </a:cubicBezTo>
                  <a:cubicBezTo>
                    <a:pt x="1187994" y="3097535"/>
                    <a:pt x="1059742" y="2789048"/>
                    <a:pt x="1171261" y="2530097"/>
                  </a:cubicBezTo>
                  <a:cubicBezTo>
                    <a:pt x="1308130" y="2211544"/>
                    <a:pt x="1158386" y="1849753"/>
                    <a:pt x="856369" y="1722677"/>
                  </a:cubicBezTo>
                  <a:cubicBezTo>
                    <a:pt x="585234" y="1607357"/>
                    <a:pt x="468294" y="1288499"/>
                    <a:pt x="583614" y="1017365"/>
                  </a:cubicBezTo>
                  <a:close/>
                </a:path>
              </a:pathLst>
            </a:custGeom>
            <a:blipFill>
              <a:blip r:embed="rId2"/>
              <a:stretch>
                <a:fillRect l="-16957" t="-4326" r="-2271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34771" y="4435878"/>
            <a:ext cx="14818458" cy="185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2"/>
              </a:lnSpc>
            </a:pPr>
            <a:r>
              <a:rPr lang="en-US" sz="6171" b="1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“LA ECONOMÍA SOCIAL EN ESPAÑA Y SU IMPACTO SOCIOECONÓMICO”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4457276" cy="2065205"/>
          </a:xfrm>
          <a:custGeom>
            <a:avLst/>
            <a:gdLst/>
            <a:ahLst/>
            <a:cxnLst/>
            <a:rect l="l" t="t" r="r" b="b"/>
            <a:pathLst>
              <a:path w="4457276" h="2065205">
                <a:moveTo>
                  <a:pt x="0" y="0"/>
                </a:moveTo>
                <a:lnTo>
                  <a:pt x="4457276" y="0"/>
                </a:lnTo>
                <a:lnTo>
                  <a:pt x="4457276" y="2065205"/>
                </a:lnTo>
                <a:lnTo>
                  <a:pt x="0" y="206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1028700" y="7631853"/>
            <a:ext cx="5905500" cy="924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75"/>
              </a:lnSpc>
              <a:spcBef>
                <a:spcPct val="0"/>
              </a:spcBef>
            </a:pPr>
            <a:r>
              <a:rPr lang="en-US" sz="3029" b="1" dirty="0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JUAN ANTONIO PEDREÑO</a:t>
            </a:r>
          </a:p>
          <a:p>
            <a:pPr algn="l">
              <a:lnSpc>
                <a:spcPts val="3575"/>
              </a:lnSpc>
              <a:spcBef>
                <a:spcPct val="0"/>
              </a:spcBef>
            </a:pPr>
            <a:r>
              <a:rPr lang="en-US" sz="3029" b="1" dirty="0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PRESIDENTE DE CEPES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519689"/>
            <a:ext cx="18075829" cy="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1023937" y="-3426076"/>
            <a:ext cx="0" cy="1450073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1889228" y="1914122"/>
            <a:ext cx="4486964" cy="7029853"/>
            <a:chOff x="0" y="0"/>
            <a:chExt cx="5982618" cy="9373137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386277" y="0"/>
              <a:ext cx="5210065" cy="5189753"/>
              <a:chOff x="0" y="0"/>
              <a:chExt cx="4560570" cy="45427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5080" y="-5080"/>
                <a:ext cx="4570730" cy="4552950"/>
              </a:xfrm>
              <a:custGeom>
                <a:avLst/>
                <a:gdLst/>
                <a:ahLst/>
                <a:cxnLst/>
                <a:rect l="l" t="t" r="r" b="b"/>
                <a:pathLst>
                  <a:path w="4570730" h="4552950">
                    <a:moveTo>
                      <a:pt x="30480" y="1676400"/>
                    </a:moveTo>
                    <a:cubicBezTo>
                      <a:pt x="30480" y="1385570"/>
                      <a:pt x="264160" y="1139190"/>
                      <a:pt x="554990" y="1139190"/>
                    </a:cubicBezTo>
                    <a:cubicBezTo>
                      <a:pt x="887730" y="1141730"/>
                      <a:pt x="1160780" y="873760"/>
                      <a:pt x="1163320" y="541020"/>
                    </a:cubicBezTo>
                    <a:cubicBezTo>
                      <a:pt x="1163320" y="537210"/>
                      <a:pt x="1163320" y="532130"/>
                      <a:pt x="1163320" y="528320"/>
                    </a:cubicBezTo>
                    <a:cubicBezTo>
                      <a:pt x="1162050" y="243840"/>
                      <a:pt x="1408430" y="10160"/>
                      <a:pt x="1694180" y="5080"/>
                    </a:cubicBezTo>
                    <a:cubicBezTo>
                      <a:pt x="1979930" y="0"/>
                      <a:pt x="2228850" y="226060"/>
                      <a:pt x="2245360" y="511810"/>
                    </a:cubicBezTo>
                    <a:cubicBezTo>
                      <a:pt x="2261870" y="797560"/>
                      <a:pt x="2052320" y="1054100"/>
                      <a:pt x="1769110" y="1085850"/>
                    </a:cubicBezTo>
                    <a:cubicBezTo>
                      <a:pt x="1711960" y="1092200"/>
                      <a:pt x="1653540" y="1089660"/>
                      <a:pt x="1597660" y="1099820"/>
                    </a:cubicBezTo>
                    <a:cubicBezTo>
                      <a:pt x="1292860" y="1156970"/>
                      <a:pt x="1092200" y="1424940"/>
                      <a:pt x="1117600" y="1736090"/>
                    </a:cubicBezTo>
                    <a:cubicBezTo>
                      <a:pt x="1143000" y="2047240"/>
                      <a:pt x="1391920" y="2259330"/>
                      <a:pt x="1696720" y="2266950"/>
                    </a:cubicBezTo>
                    <a:cubicBezTo>
                      <a:pt x="2032000" y="2274570"/>
                      <a:pt x="2274570" y="2538730"/>
                      <a:pt x="2244090" y="2863850"/>
                    </a:cubicBezTo>
                    <a:cubicBezTo>
                      <a:pt x="2218690" y="3144520"/>
                      <a:pt x="1969770" y="3361690"/>
                      <a:pt x="1685290" y="3351530"/>
                    </a:cubicBezTo>
                    <a:cubicBezTo>
                      <a:pt x="1400810" y="3341370"/>
                      <a:pt x="1162050" y="3107690"/>
                      <a:pt x="1163320" y="2825750"/>
                    </a:cubicBezTo>
                    <a:cubicBezTo>
                      <a:pt x="1165860" y="2493010"/>
                      <a:pt x="897890" y="2219960"/>
                      <a:pt x="565150" y="2217420"/>
                    </a:cubicBezTo>
                    <a:cubicBezTo>
                      <a:pt x="562610" y="2217420"/>
                      <a:pt x="560070" y="2217420"/>
                      <a:pt x="557530" y="2217420"/>
                    </a:cubicBezTo>
                    <a:cubicBezTo>
                      <a:pt x="262890" y="2218690"/>
                      <a:pt x="30480" y="1971040"/>
                      <a:pt x="30480" y="1676400"/>
                    </a:cubicBezTo>
                    <a:close/>
                    <a:moveTo>
                      <a:pt x="2880360" y="5080"/>
                    </a:moveTo>
                    <a:cubicBezTo>
                      <a:pt x="3172460" y="5080"/>
                      <a:pt x="3418840" y="238760"/>
                      <a:pt x="3418840" y="529590"/>
                    </a:cubicBezTo>
                    <a:cubicBezTo>
                      <a:pt x="3418840" y="882650"/>
                      <a:pt x="3714750" y="1140460"/>
                      <a:pt x="4042410" y="1137920"/>
                    </a:cubicBezTo>
                    <a:cubicBezTo>
                      <a:pt x="4326890" y="1136650"/>
                      <a:pt x="4560570" y="1383030"/>
                      <a:pt x="4565650" y="1668780"/>
                    </a:cubicBezTo>
                    <a:cubicBezTo>
                      <a:pt x="4570730" y="1958340"/>
                      <a:pt x="4347210" y="2200910"/>
                      <a:pt x="4057650" y="2219960"/>
                    </a:cubicBezTo>
                    <a:cubicBezTo>
                      <a:pt x="3770630" y="2237740"/>
                      <a:pt x="3516630" y="2026920"/>
                      <a:pt x="3484880" y="1743710"/>
                    </a:cubicBezTo>
                    <a:cubicBezTo>
                      <a:pt x="3478530" y="1686560"/>
                      <a:pt x="3481070" y="1628140"/>
                      <a:pt x="3469640" y="1572260"/>
                    </a:cubicBezTo>
                    <a:cubicBezTo>
                      <a:pt x="3412490" y="1267460"/>
                      <a:pt x="3133090" y="1066800"/>
                      <a:pt x="2820670" y="1092200"/>
                    </a:cubicBezTo>
                    <a:cubicBezTo>
                      <a:pt x="2528570" y="1116330"/>
                      <a:pt x="2298700" y="1366520"/>
                      <a:pt x="2291080" y="1671320"/>
                    </a:cubicBezTo>
                    <a:cubicBezTo>
                      <a:pt x="2283460" y="2006600"/>
                      <a:pt x="2018030" y="2249170"/>
                      <a:pt x="1694180" y="2218690"/>
                    </a:cubicBezTo>
                    <a:cubicBezTo>
                      <a:pt x="1413510" y="2193290"/>
                      <a:pt x="1196340" y="1944370"/>
                      <a:pt x="1206500" y="1659890"/>
                    </a:cubicBezTo>
                    <a:cubicBezTo>
                      <a:pt x="1216660" y="1375410"/>
                      <a:pt x="1450340" y="1136650"/>
                      <a:pt x="1731010" y="1137920"/>
                    </a:cubicBezTo>
                    <a:cubicBezTo>
                      <a:pt x="2063750" y="1141730"/>
                      <a:pt x="2335530" y="875030"/>
                      <a:pt x="2339340" y="542290"/>
                    </a:cubicBezTo>
                    <a:cubicBezTo>
                      <a:pt x="2339340" y="538480"/>
                      <a:pt x="2339340" y="535940"/>
                      <a:pt x="2339340" y="532130"/>
                    </a:cubicBezTo>
                    <a:cubicBezTo>
                      <a:pt x="2338070" y="237490"/>
                      <a:pt x="2585720" y="5080"/>
                      <a:pt x="2880360" y="5080"/>
                    </a:cubicBezTo>
                    <a:close/>
                    <a:moveTo>
                      <a:pt x="4552950" y="2863850"/>
                    </a:moveTo>
                    <a:cubicBezTo>
                      <a:pt x="4552950" y="3154680"/>
                      <a:pt x="4319270" y="3401060"/>
                      <a:pt x="4028440" y="3401060"/>
                    </a:cubicBezTo>
                    <a:cubicBezTo>
                      <a:pt x="3674110" y="3401060"/>
                      <a:pt x="3417570" y="3696970"/>
                      <a:pt x="3418840" y="4024630"/>
                    </a:cubicBezTo>
                    <a:cubicBezTo>
                      <a:pt x="3421380" y="4309110"/>
                      <a:pt x="3175000" y="4542790"/>
                      <a:pt x="2889250" y="4547870"/>
                    </a:cubicBezTo>
                    <a:cubicBezTo>
                      <a:pt x="2603500" y="4552950"/>
                      <a:pt x="2354580" y="4326890"/>
                      <a:pt x="2336800" y="4041140"/>
                    </a:cubicBezTo>
                    <a:cubicBezTo>
                      <a:pt x="2319020" y="3755390"/>
                      <a:pt x="2531110" y="3498850"/>
                      <a:pt x="2814320" y="3467100"/>
                    </a:cubicBezTo>
                    <a:cubicBezTo>
                      <a:pt x="2871470" y="3460750"/>
                      <a:pt x="2929890" y="3463290"/>
                      <a:pt x="2985770" y="3453130"/>
                    </a:cubicBezTo>
                    <a:cubicBezTo>
                      <a:pt x="3290570" y="3395980"/>
                      <a:pt x="3491230" y="3115310"/>
                      <a:pt x="3465830" y="2802890"/>
                    </a:cubicBezTo>
                    <a:cubicBezTo>
                      <a:pt x="3441700" y="2510790"/>
                      <a:pt x="3191510" y="2255520"/>
                      <a:pt x="2886710" y="2247900"/>
                    </a:cubicBezTo>
                    <a:cubicBezTo>
                      <a:pt x="2551430" y="2240280"/>
                      <a:pt x="2321560" y="1974850"/>
                      <a:pt x="2350770" y="1651000"/>
                    </a:cubicBezTo>
                    <a:cubicBezTo>
                      <a:pt x="2377440" y="1370330"/>
                      <a:pt x="2613660" y="1153160"/>
                      <a:pt x="2898140" y="1163320"/>
                    </a:cubicBezTo>
                    <a:cubicBezTo>
                      <a:pt x="3181350" y="1173480"/>
                      <a:pt x="3407410" y="1405890"/>
                      <a:pt x="3407410" y="1689100"/>
                    </a:cubicBezTo>
                    <a:cubicBezTo>
                      <a:pt x="3406140" y="2035810"/>
                      <a:pt x="3698240" y="2322830"/>
                      <a:pt x="4025900" y="2321560"/>
                    </a:cubicBezTo>
                    <a:cubicBezTo>
                      <a:pt x="4320540" y="2321560"/>
                      <a:pt x="4552950" y="2569210"/>
                      <a:pt x="4552950" y="2863850"/>
                    </a:cubicBezTo>
                    <a:close/>
                    <a:moveTo>
                      <a:pt x="1701800" y="4535170"/>
                    </a:moveTo>
                    <a:cubicBezTo>
                      <a:pt x="1410970" y="4535170"/>
                      <a:pt x="1164590" y="4301490"/>
                      <a:pt x="1164590" y="4010660"/>
                    </a:cubicBezTo>
                    <a:cubicBezTo>
                      <a:pt x="1164590" y="3657600"/>
                      <a:pt x="855980" y="3399790"/>
                      <a:pt x="528320" y="3402330"/>
                    </a:cubicBezTo>
                    <a:cubicBezTo>
                      <a:pt x="243840" y="3403600"/>
                      <a:pt x="10160" y="3157220"/>
                      <a:pt x="5080" y="2871470"/>
                    </a:cubicBezTo>
                    <a:cubicBezTo>
                      <a:pt x="0" y="2585720"/>
                      <a:pt x="226060" y="2336800"/>
                      <a:pt x="511810" y="2319020"/>
                    </a:cubicBezTo>
                    <a:cubicBezTo>
                      <a:pt x="797560" y="2301240"/>
                      <a:pt x="1054100" y="2513330"/>
                      <a:pt x="1085850" y="2796540"/>
                    </a:cubicBezTo>
                    <a:cubicBezTo>
                      <a:pt x="1092200" y="2853690"/>
                      <a:pt x="1089660" y="2912110"/>
                      <a:pt x="1099820" y="2967990"/>
                    </a:cubicBezTo>
                    <a:cubicBezTo>
                      <a:pt x="1156970" y="3272790"/>
                      <a:pt x="1450340" y="3473450"/>
                      <a:pt x="1761490" y="3448050"/>
                    </a:cubicBezTo>
                    <a:cubicBezTo>
                      <a:pt x="2072640" y="3422650"/>
                      <a:pt x="2297430" y="3173730"/>
                      <a:pt x="2305050" y="2868930"/>
                    </a:cubicBezTo>
                    <a:cubicBezTo>
                      <a:pt x="2312670" y="2533650"/>
                      <a:pt x="2576830" y="2291080"/>
                      <a:pt x="2901950" y="2321560"/>
                    </a:cubicBezTo>
                    <a:cubicBezTo>
                      <a:pt x="3182620" y="2346960"/>
                      <a:pt x="3399790" y="2595880"/>
                      <a:pt x="3389630" y="2880360"/>
                    </a:cubicBezTo>
                    <a:cubicBezTo>
                      <a:pt x="3379470" y="3164839"/>
                      <a:pt x="3145790" y="3403600"/>
                      <a:pt x="2863850" y="3402330"/>
                    </a:cubicBezTo>
                    <a:cubicBezTo>
                      <a:pt x="2517140" y="3401060"/>
                      <a:pt x="2242820" y="3680460"/>
                      <a:pt x="2244090" y="4008120"/>
                    </a:cubicBezTo>
                    <a:cubicBezTo>
                      <a:pt x="2244090" y="4302760"/>
                      <a:pt x="1996440" y="4535170"/>
                      <a:pt x="1701800" y="453517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31480" r="-31480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6043197"/>
              <a:ext cx="5982618" cy="3329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 ACCESO A LA VIVIENDA PARA TODAS LAS PERSONAS A TRAVÉS DE LAS COOPERATIVAS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El </a:t>
              </a: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15%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la población española reside en viviendas promovidas por la Economía Social y, además, el </a:t>
              </a: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45% 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 la promoción inmobiliaria está en manos de las cooperativas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60508" y="1914122"/>
            <a:ext cx="4486964" cy="6401203"/>
            <a:chOff x="0" y="0"/>
            <a:chExt cx="5982618" cy="8534937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95017" y="0"/>
              <a:ext cx="5192584" cy="5189753"/>
              <a:chOff x="0" y="0"/>
              <a:chExt cx="4658360" cy="46558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10160"/>
                <a:ext cx="4658360" cy="4668519"/>
              </a:xfrm>
              <a:custGeom>
                <a:avLst/>
                <a:gdLst/>
                <a:ahLst/>
                <a:cxnLst/>
                <a:rect l="l" t="t" r="r" b="b"/>
                <a:pathLst>
                  <a:path w="4658360" h="4668519">
                    <a:moveTo>
                      <a:pt x="4658360" y="2294890"/>
                    </a:moveTo>
                    <a:cubicBezTo>
                      <a:pt x="4654550" y="2772410"/>
                      <a:pt x="4324350" y="3102610"/>
                      <a:pt x="3882390" y="3116580"/>
                    </a:cubicBezTo>
                    <a:cubicBezTo>
                      <a:pt x="3511550" y="3128010"/>
                      <a:pt x="3215640" y="3357880"/>
                      <a:pt x="3130550" y="3702050"/>
                    </a:cubicBezTo>
                    <a:cubicBezTo>
                      <a:pt x="3115310" y="3771900"/>
                      <a:pt x="3107690" y="3844290"/>
                      <a:pt x="3106420" y="3915410"/>
                    </a:cubicBezTo>
                    <a:cubicBezTo>
                      <a:pt x="3088640" y="4340860"/>
                      <a:pt x="2748280" y="4668519"/>
                      <a:pt x="2325370" y="4667250"/>
                    </a:cubicBezTo>
                    <a:cubicBezTo>
                      <a:pt x="1902460" y="4665980"/>
                      <a:pt x="1565910" y="4333240"/>
                      <a:pt x="1553210" y="3907790"/>
                    </a:cubicBezTo>
                    <a:cubicBezTo>
                      <a:pt x="1539240" y="3441700"/>
                      <a:pt x="1230630" y="3133090"/>
                      <a:pt x="760730" y="3116580"/>
                    </a:cubicBezTo>
                    <a:cubicBezTo>
                      <a:pt x="334010" y="3100070"/>
                      <a:pt x="1270" y="2762250"/>
                      <a:pt x="0" y="2343150"/>
                    </a:cubicBezTo>
                    <a:cubicBezTo>
                      <a:pt x="0" y="1922780"/>
                      <a:pt x="332740" y="1577340"/>
                      <a:pt x="753110" y="1562100"/>
                    </a:cubicBezTo>
                    <a:cubicBezTo>
                      <a:pt x="1236980" y="1543050"/>
                      <a:pt x="1536700" y="1243330"/>
                      <a:pt x="1553210" y="760730"/>
                    </a:cubicBezTo>
                    <a:cubicBezTo>
                      <a:pt x="1568450" y="350520"/>
                      <a:pt x="1899920" y="21590"/>
                      <a:pt x="2310130" y="11430"/>
                    </a:cubicBezTo>
                    <a:cubicBezTo>
                      <a:pt x="2716530" y="0"/>
                      <a:pt x="3068320" y="311150"/>
                      <a:pt x="3102610" y="712470"/>
                    </a:cubicBezTo>
                    <a:cubicBezTo>
                      <a:pt x="3136900" y="1113790"/>
                      <a:pt x="2856230" y="1489710"/>
                      <a:pt x="2448560" y="1551940"/>
                    </a:cubicBezTo>
                    <a:cubicBezTo>
                      <a:pt x="2369820" y="1564640"/>
                      <a:pt x="2287270" y="1560830"/>
                      <a:pt x="2208530" y="1573530"/>
                    </a:cubicBezTo>
                    <a:cubicBezTo>
                      <a:pt x="1800860" y="1638300"/>
                      <a:pt x="1513840" y="2010410"/>
                      <a:pt x="1555750" y="2414270"/>
                    </a:cubicBezTo>
                    <a:cubicBezTo>
                      <a:pt x="1597660" y="2818130"/>
                      <a:pt x="1945640" y="3128010"/>
                      <a:pt x="2349500" y="3116580"/>
                    </a:cubicBezTo>
                    <a:cubicBezTo>
                      <a:pt x="2763520" y="3106420"/>
                      <a:pt x="3096260" y="2772410"/>
                      <a:pt x="3105150" y="2358390"/>
                    </a:cubicBezTo>
                    <a:cubicBezTo>
                      <a:pt x="3115310" y="2018030"/>
                      <a:pt x="3265170" y="1764030"/>
                      <a:pt x="3577590" y="1628140"/>
                    </a:cubicBezTo>
                    <a:cubicBezTo>
                      <a:pt x="3890010" y="1492250"/>
                      <a:pt x="4154170" y="1551940"/>
                      <a:pt x="4398010" y="1761490"/>
                    </a:cubicBezTo>
                    <a:cubicBezTo>
                      <a:pt x="4573270" y="1912620"/>
                      <a:pt x="4654550" y="2112010"/>
                      <a:pt x="4658360" y="2294890"/>
                    </a:cubicBezTo>
                    <a:close/>
                    <a:moveTo>
                      <a:pt x="730250" y="3237230"/>
                    </a:moveTo>
                    <a:cubicBezTo>
                      <a:pt x="1084580" y="3234690"/>
                      <a:pt x="1375410" y="3520440"/>
                      <a:pt x="1377950" y="3870960"/>
                    </a:cubicBezTo>
                    <a:cubicBezTo>
                      <a:pt x="1381760" y="4227830"/>
                      <a:pt x="1097280" y="4519930"/>
                      <a:pt x="740410" y="4523740"/>
                    </a:cubicBezTo>
                    <a:cubicBezTo>
                      <a:pt x="740410" y="4523740"/>
                      <a:pt x="739140" y="4523740"/>
                      <a:pt x="739140" y="4523740"/>
                    </a:cubicBezTo>
                    <a:cubicBezTo>
                      <a:pt x="386080" y="4527550"/>
                      <a:pt x="92710" y="4236720"/>
                      <a:pt x="91440" y="3879850"/>
                    </a:cubicBezTo>
                    <a:cubicBezTo>
                      <a:pt x="90170" y="3522980"/>
                      <a:pt x="378460" y="3239770"/>
                      <a:pt x="730250" y="3237230"/>
                    </a:cubicBezTo>
                    <a:close/>
                    <a:moveTo>
                      <a:pt x="764540" y="128270"/>
                    </a:moveTo>
                    <a:cubicBezTo>
                      <a:pt x="1118870" y="125730"/>
                      <a:pt x="1409700" y="411480"/>
                      <a:pt x="1412240" y="762000"/>
                    </a:cubicBezTo>
                    <a:cubicBezTo>
                      <a:pt x="1416050" y="1118870"/>
                      <a:pt x="1131570" y="1410970"/>
                      <a:pt x="774700" y="1414780"/>
                    </a:cubicBezTo>
                    <a:cubicBezTo>
                      <a:pt x="774700" y="1414780"/>
                      <a:pt x="773430" y="1414780"/>
                      <a:pt x="773430" y="1414780"/>
                    </a:cubicBezTo>
                    <a:cubicBezTo>
                      <a:pt x="420370" y="1418590"/>
                      <a:pt x="127000" y="1126490"/>
                      <a:pt x="125730" y="770890"/>
                    </a:cubicBezTo>
                    <a:cubicBezTo>
                      <a:pt x="124460" y="415290"/>
                      <a:pt x="412750" y="130810"/>
                      <a:pt x="764540" y="128270"/>
                    </a:cubicBezTo>
                    <a:close/>
                    <a:moveTo>
                      <a:pt x="3893820" y="3237230"/>
                    </a:moveTo>
                    <a:cubicBezTo>
                      <a:pt x="4246880" y="3234690"/>
                      <a:pt x="4538980" y="3520440"/>
                      <a:pt x="4541520" y="3870960"/>
                    </a:cubicBezTo>
                    <a:cubicBezTo>
                      <a:pt x="4545330" y="4227830"/>
                      <a:pt x="4260850" y="4519930"/>
                      <a:pt x="3903980" y="4523740"/>
                    </a:cubicBezTo>
                    <a:cubicBezTo>
                      <a:pt x="3903980" y="4523740"/>
                      <a:pt x="3902710" y="4523740"/>
                      <a:pt x="3902710" y="4523740"/>
                    </a:cubicBezTo>
                    <a:cubicBezTo>
                      <a:pt x="3549650" y="4527550"/>
                      <a:pt x="3256280" y="4236720"/>
                      <a:pt x="3253740" y="3879850"/>
                    </a:cubicBezTo>
                    <a:cubicBezTo>
                      <a:pt x="3251200" y="3522980"/>
                      <a:pt x="3542030" y="3239770"/>
                      <a:pt x="3893820" y="3237230"/>
                    </a:cubicBezTo>
                    <a:close/>
                    <a:moveTo>
                      <a:pt x="3902710" y="85090"/>
                    </a:moveTo>
                    <a:cubicBezTo>
                      <a:pt x="3550920" y="85090"/>
                      <a:pt x="3260090" y="373380"/>
                      <a:pt x="3260090" y="723900"/>
                    </a:cubicBezTo>
                    <a:cubicBezTo>
                      <a:pt x="3258820" y="736600"/>
                      <a:pt x="3260090" y="749300"/>
                      <a:pt x="3260090" y="763270"/>
                    </a:cubicBezTo>
                    <a:cubicBezTo>
                      <a:pt x="3260090" y="777240"/>
                      <a:pt x="3258820" y="792480"/>
                      <a:pt x="3258820" y="807720"/>
                    </a:cubicBezTo>
                    <a:cubicBezTo>
                      <a:pt x="3251200" y="890270"/>
                      <a:pt x="3241040" y="1029970"/>
                      <a:pt x="3204210" y="1103630"/>
                    </a:cubicBezTo>
                    <a:cubicBezTo>
                      <a:pt x="3093720" y="1320800"/>
                      <a:pt x="2687320" y="1681480"/>
                      <a:pt x="2443480" y="1678940"/>
                    </a:cubicBezTo>
                    <a:cubicBezTo>
                      <a:pt x="2413000" y="1678940"/>
                      <a:pt x="2382519" y="1681480"/>
                      <a:pt x="2352040" y="1685290"/>
                    </a:cubicBezTo>
                    <a:lnTo>
                      <a:pt x="2334260" y="1685290"/>
                    </a:lnTo>
                    <a:cubicBezTo>
                      <a:pt x="1982470" y="1685290"/>
                      <a:pt x="1691640" y="1973580"/>
                      <a:pt x="1691640" y="2324100"/>
                    </a:cubicBezTo>
                    <a:cubicBezTo>
                      <a:pt x="1691640" y="2674620"/>
                      <a:pt x="1982470" y="2973070"/>
                      <a:pt x="2335530" y="2971800"/>
                    </a:cubicBezTo>
                    <a:cubicBezTo>
                      <a:pt x="2692400" y="2970530"/>
                      <a:pt x="2979420" y="2680970"/>
                      <a:pt x="2978150" y="2324100"/>
                    </a:cubicBezTo>
                    <a:cubicBezTo>
                      <a:pt x="2978150" y="2324100"/>
                      <a:pt x="2978150" y="2322830"/>
                      <a:pt x="2978150" y="2322830"/>
                    </a:cubicBezTo>
                    <a:cubicBezTo>
                      <a:pt x="2978150" y="2315210"/>
                      <a:pt x="2978150" y="2308860"/>
                      <a:pt x="2976880" y="2301240"/>
                    </a:cubicBezTo>
                    <a:lnTo>
                      <a:pt x="2978150" y="2301240"/>
                    </a:lnTo>
                    <a:cubicBezTo>
                      <a:pt x="2981960" y="2247900"/>
                      <a:pt x="2965450" y="2136140"/>
                      <a:pt x="2981960" y="2084070"/>
                    </a:cubicBezTo>
                    <a:cubicBezTo>
                      <a:pt x="3061970" y="1831340"/>
                      <a:pt x="3605530" y="1366520"/>
                      <a:pt x="3876040" y="1372870"/>
                    </a:cubicBezTo>
                    <a:lnTo>
                      <a:pt x="3903980" y="1372870"/>
                    </a:lnTo>
                    <a:cubicBezTo>
                      <a:pt x="4260850" y="1370330"/>
                      <a:pt x="4547870" y="1080770"/>
                      <a:pt x="4546600" y="723900"/>
                    </a:cubicBezTo>
                    <a:cubicBezTo>
                      <a:pt x="4546600" y="372110"/>
                      <a:pt x="4257040" y="85090"/>
                      <a:pt x="3902710" y="8509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010" r="-25010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6043197"/>
              <a:ext cx="5982618" cy="2491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LA SOSTENIBILIDAD DEL SECTOR PESQUERO A TRAVÉS DE LAS COOPERATIVAS DEL MAR Y LAS COFRADIAS DE PESCADORES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presentes en todo el litoral español con más de </a:t>
              </a: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10.000 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embarcaciones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31788" y="1914122"/>
            <a:ext cx="4486964" cy="7029853"/>
            <a:chOff x="0" y="0"/>
            <a:chExt cx="5982618" cy="9373137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386277" y="0"/>
              <a:ext cx="5210065" cy="5189753"/>
              <a:chOff x="0" y="0"/>
              <a:chExt cx="4560570" cy="45427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5080" y="-5080"/>
                <a:ext cx="4570730" cy="4552950"/>
              </a:xfrm>
              <a:custGeom>
                <a:avLst/>
                <a:gdLst/>
                <a:ahLst/>
                <a:cxnLst/>
                <a:rect l="l" t="t" r="r" b="b"/>
                <a:pathLst>
                  <a:path w="4570730" h="4552950">
                    <a:moveTo>
                      <a:pt x="30480" y="1676400"/>
                    </a:moveTo>
                    <a:cubicBezTo>
                      <a:pt x="30480" y="1385570"/>
                      <a:pt x="264160" y="1139190"/>
                      <a:pt x="554990" y="1139190"/>
                    </a:cubicBezTo>
                    <a:cubicBezTo>
                      <a:pt x="887730" y="1141730"/>
                      <a:pt x="1160780" y="873760"/>
                      <a:pt x="1163320" y="541020"/>
                    </a:cubicBezTo>
                    <a:cubicBezTo>
                      <a:pt x="1163320" y="537210"/>
                      <a:pt x="1163320" y="532130"/>
                      <a:pt x="1163320" y="528320"/>
                    </a:cubicBezTo>
                    <a:cubicBezTo>
                      <a:pt x="1162050" y="243840"/>
                      <a:pt x="1408430" y="10160"/>
                      <a:pt x="1694180" y="5080"/>
                    </a:cubicBezTo>
                    <a:cubicBezTo>
                      <a:pt x="1979930" y="0"/>
                      <a:pt x="2228850" y="226060"/>
                      <a:pt x="2245360" y="511810"/>
                    </a:cubicBezTo>
                    <a:cubicBezTo>
                      <a:pt x="2261870" y="797560"/>
                      <a:pt x="2052320" y="1054100"/>
                      <a:pt x="1769110" y="1085850"/>
                    </a:cubicBezTo>
                    <a:cubicBezTo>
                      <a:pt x="1711960" y="1092200"/>
                      <a:pt x="1653540" y="1089660"/>
                      <a:pt x="1597660" y="1099820"/>
                    </a:cubicBezTo>
                    <a:cubicBezTo>
                      <a:pt x="1292860" y="1156970"/>
                      <a:pt x="1092200" y="1424940"/>
                      <a:pt x="1117600" y="1736090"/>
                    </a:cubicBezTo>
                    <a:cubicBezTo>
                      <a:pt x="1143000" y="2047240"/>
                      <a:pt x="1391920" y="2259330"/>
                      <a:pt x="1696720" y="2266950"/>
                    </a:cubicBezTo>
                    <a:cubicBezTo>
                      <a:pt x="2032000" y="2274570"/>
                      <a:pt x="2274570" y="2538730"/>
                      <a:pt x="2244090" y="2863850"/>
                    </a:cubicBezTo>
                    <a:cubicBezTo>
                      <a:pt x="2218690" y="3144520"/>
                      <a:pt x="1969770" y="3361690"/>
                      <a:pt x="1685290" y="3351530"/>
                    </a:cubicBezTo>
                    <a:cubicBezTo>
                      <a:pt x="1400810" y="3341370"/>
                      <a:pt x="1162050" y="3107690"/>
                      <a:pt x="1163320" y="2825750"/>
                    </a:cubicBezTo>
                    <a:cubicBezTo>
                      <a:pt x="1165860" y="2493010"/>
                      <a:pt x="897890" y="2219960"/>
                      <a:pt x="565150" y="2217420"/>
                    </a:cubicBezTo>
                    <a:cubicBezTo>
                      <a:pt x="562610" y="2217420"/>
                      <a:pt x="560070" y="2217420"/>
                      <a:pt x="557530" y="2217420"/>
                    </a:cubicBezTo>
                    <a:cubicBezTo>
                      <a:pt x="262890" y="2218690"/>
                      <a:pt x="30480" y="1971040"/>
                      <a:pt x="30480" y="1676400"/>
                    </a:cubicBezTo>
                    <a:close/>
                    <a:moveTo>
                      <a:pt x="2880360" y="5080"/>
                    </a:moveTo>
                    <a:cubicBezTo>
                      <a:pt x="3172460" y="5080"/>
                      <a:pt x="3418840" y="238760"/>
                      <a:pt x="3418840" y="529590"/>
                    </a:cubicBezTo>
                    <a:cubicBezTo>
                      <a:pt x="3418840" y="882650"/>
                      <a:pt x="3714750" y="1140460"/>
                      <a:pt x="4042410" y="1137920"/>
                    </a:cubicBezTo>
                    <a:cubicBezTo>
                      <a:pt x="4326890" y="1136650"/>
                      <a:pt x="4560570" y="1383030"/>
                      <a:pt x="4565650" y="1668780"/>
                    </a:cubicBezTo>
                    <a:cubicBezTo>
                      <a:pt x="4570730" y="1958340"/>
                      <a:pt x="4347210" y="2200910"/>
                      <a:pt x="4057650" y="2219960"/>
                    </a:cubicBezTo>
                    <a:cubicBezTo>
                      <a:pt x="3770630" y="2237740"/>
                      <a:pt x="3516630" y="2026920"/>
                      <a:pt x="3484880" y="1743710"/>
                    </a:cubicBezTo>
                    <a:cubicBezTo>
                      <a:pt x="3478530" y="1686560"/>
                      <a:pt x="3481070" y="1628140"/>
                      <a:pt x="3469640" y="1572260"/>
                    </a:cubicBezTo>
                    <a:cubicBezTo>
                      <a:pt x="3412490" y="1267460"/>
                      <a:pt x="3133090" y="1066800"/>
                      <a:pt x="2820670" y="1092200"/>
                    </a:cubicBezTo>
                    <a:cubicBezTo>
                      <a:pt x="2528570" y="1116330"/>
                      <a:pt x="2298700" y="1366520"/>
                      <a:pt x="2291080" y="1671320"/>
                    </a:cubicBezTo>
                    <a:cubicBezTo>
                      <a:pt x="2283460" y="2006600"/>
                      <a:pt x="2018030" y="2249170"/>
                      <a:pt x="1694180" y="2218690"/>
                    </a:cubicBezTo>
                    <a:cubicBezTo>
                      <a:pt x="1413510" y="2193290"/>
                      <a:pt x="1196340" y="1944370"/>
                      <a:pt x="1206500" y="1659890"/>
                    </a:cubicBezTo>
                    <a:cubicBezTo>
                      <a:pt x="1216660" y="1375410"/>
                      <a:pt x="1450340" y="1136650"/>
                      <a:pt x="1731010" y="1137920"/>
                    </a:cubicBezTo>
                    <a:cubicBezTo>
                      <a:pt x="2063750" y="1141730"/>
                      <a:pt x="2335530" y="875030"/>
                      <a:pt x="2339340" y="542290"/>
                    </a:cubicBezTo>
                    <a:cubicBezTo>
                      <a:pt x="2339340" y="538480"/>
                      <a:pt x="2339340" y="535940"/>
                      <a:pt x="2339340" y="532130"/>
                    </a:cubicBezTo>
                    <a:cubicBezTo>
                      <a:pt x="2338070" y="237490"/>
                      <a:pt x="2585720" y="5080"/>
                      <a:pt x="2880360" y="5080"/>
                    </a:cubicBezTo>
                    <a:close/>
                    <a:moveTo>
                      <a:pt x="4552950" y="2863850"/>
                    </a:moveTo>
                    <a:cubicBezTo>
                      <a:pt x="4552950" y="3154680"/>
                      <a:pt x="4319270" y="3401060"/>
                      <a:pt x="4028440" y="3401060"/>
                    </a:cubicBezTo>
                    <a:cubicBezTo>
                      <a:pt x="3674110" y="3401060"/>
                      <a:pt x="3417570" y="3696970"/>
                      <a:pt x="3418840" y="4024630"/>
                    </a:cubicBezTo>
                    <a:cubicBezTo>
                      <a:pt x="3421380" y="4309110"/>
                      <a:pt x="3175000" y="4542790"/>
                      <a:pt x="2889250" y="4547870"/>
                    </a:cubicBezTo>
                    <a:cubicBezTo>
                      <a:pt x="2603500" y="4552950"/>
                      <a:pt x="2354580" y="4326890"/>
                      <a:pt x="2336800" y="4041140"/>
                    </a:cubicBezTo>
                    <a:cubicBezTo>
                      <a:pt x="2319020" y="3755390"/>
                      <a:pt x="2531110" y="3498850"/>
                      <a:pt x="2814320" y="3467100"/>
                    </a:cubicBezTo>
                    <a:cubicBezTo>
                      <a:pt x="2871470" y="3460750"/>
                      <a:pt x="2929890" y="3463290"/>
                      <a:pt x="2985770" y="3453130"/>
                    </a:cubicBezTo>
                    <a:cubicBezTo>
                      <a:pt x="3290570" y="3395980"/>
                      <a:pt x="3491230" y="3115310"/>
                      <a:pt x="3465830" y="2802890"/>
                    </a:cubicBezTo>
                    <a:cubicBezTo>
                      <a:pt x="3441700" y="2510790"/>
                      <a:pt x="3191510" y="2255520"/>
                      <a:pt x="2886710" y="2247900"/>
                    </a:cubicBezTo>
                    <a:cubicBezTo>
                      <a:pt x="2551430" y="2240280"/>
                      <a:pt x="2321560" y="1974850"/>
                      <a:pt x="2350770" y="1651000"/>
                    </a:cubicBezTo>
                    <a:cubicBezTo>
                      <a:pt x="2377440" y="1370330"/>
                      <a:pt x="2613660" y="1153160"/>
                      <a:pt x="2898140" y="1163320"/>
                    </a:cubicBezTo>
                    <a:cubicBezTo>
                      <a:pt x="3181350" y="1173480"/>
                      <a:pt x="3407410" y="1405890"/>
                      <a:pt x="3407410" y="1689100"/>
                    </a:cubicBezTo>
                    <a:cubicBezTo>
                      <a:pt x="3406140" y="2035810"/>
                      <a:pt x="3698240" y="2322830"/>
                      <a:pt x="4025900" y="2321560"/>
                    </a:cubicBezTo>
                    <a:cubicBezTo>
                      <a:pt x="4320540" y="2321560"/>
                      <a:pt x="4552950" y="2569210"/>
                      <a:pt x="4552950" y="2863850"/>
                    </a:cubicBezTo>
                    <a:close/>
                    <a:moveTo>
                      <a:pt x="1701800" y="4535170"/>
                    </a:moveTo>
                    <a:cubicBezTo>
                      <a:pt x="1410970" y="4535170"/>
                      <a:pt x="1164590" y="4301490"/>
                      <a:pt x="1164590" y="4010660"/>
                    </a:cubicBezTo>
                    <a:cubicBezTo>
                      <a:pt x="1164590" y="3657600"/>
                      <a:pt x="855980" y="3399790"/>
                      <a:pt x="528320" y="3402330"/>
                    </a:cubicBezTo>
                    <a:cubicBezTo>
                      <a:pt x="243840" y="3403600"/>
                      <a:pt x="10160" y="3157220"/>
                      <a:pt x="5080" y="2871470"/>
                    </a:cubicBezTo>
                    <a:cubicBezTo>
                      <a:pt x="0" y="2585720"/>
                      <a:pt x="226060" y="2336800"/>
                      <a:pt x="511810" y="2319020"/>
                    </a:cubicBezTo>
                    <a:cubicBezTo>
                      <a:pt x="797560" y="2301240"/>
                      <a:pt x="1054100" y="2513330"/>
                      <a:pt x="1085850" y="2796540"/>
                    </a:cubicBezTo>
                    <a:cubicBezTo>
                      <a:pt x="1092200" y="2853690"/>
                      <a:pt x="1089660" y="2912110"/>
                      <a:pt x="1099820" y="2967990"/>
                    </a:cubicBezTo>
                    <a:cubicBezTo>
                      <a:pt x="1156970" y="3272790"/>
                      <a:pt x="1450340" y="3473450"/>
                      <a:pt x="1761490" y="3448050"/>
                    </a:cubicBezTo>
                    <a:cubicBezTo>
                      <a:pt x="2072640" y="3422650"/>
                      <a:pt x="2297430" y="3173730"/>
                      <a:pt x="2305050" y="2868930"/>
                    </a:cubicBezTo>
                    <a:cubicBezTo>
                      <a:pt x="2312670" y="2533650"/>
                      <a:pt x="2576830" y="2291080"/>
                      <a:pt x="2901950" y="2321560"/>
                    </a:cubicBezTo>
                    <a:cubicBezTo>
                      <a:pt x="3182620" y="2346960"/>
                      <a:pt x="3399790" y="2595880"/>
                      <a:pt x="3389630" y="2880360"/>
                    </a:cubicBezTo>
                    <a:cubicBezTo>
                      <a:pt x="3379470" y="3164839"/>
                      <a:pt x="3145790" y="3403600"/>
                      <a:pt x="2863850" y="3402330"/>
                    </a:cubicBezTo>
                    <a:cubicBezTo>
                      <a:pt x="2517140" y="3401060"/>
                      <a:pt x="2242820" y="3680460"/>
                      <a:pt x="2244090" y="4008120"/>
                    </a:cubicBezTo>
                    <a:cubicBezTo>
                      <a:pt x="2244090" y="4302760"/>
                      <a:pt x="1996440" y="4535170"/>
                      <a:pt x="1701800" y="453517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8359" r="-40868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6043197"/>
              <a:ext cx="5982618" cy="3329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 ACCESO A LA EDUCACIÓN, TANTO EN GRANDES CIUDADES COMO EN ZONAS RURALES</a:t>
              </a:r>
              <a:r>
                <a:rPr lang="en-US" sz="1800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través de más de </a:t>
              </a:r>
              <a:r>
                <a:rPr lang="en-US" sz="1800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560 </a:t>
              </a:r>
              <a:r>
                <a:rPr lang="en-US" sz="1800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colegios, centros de secundaria y universidades gestionados bajo fórmulas de Economía Social y que abarcan más de </a:t>
              </a:r>
              <a:r>
                <a:rPr lang="en-US" sz="1800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300.000</a:t>
              </a:r>
              <a:r>
                <a:rPr lang="en-US" sz="1800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alumnos en España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861386" y="2007935"/>
            <a:ext cx="0" cy="1450073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028700" y="-1414868"/>
            <a:ext cx="14439762" cy="7399176"/>
            <a:chOff x="0" y="0"/>
            <a:chExt cx="19253016" cy="9865567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9302128" y="0"/>
              <a:ext cx="9950889" cy="9865567"/>
              <a:chOff x="0" y="0"/>
              <a:chExt cx="5184140" cy="51396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13970"/>
                <a:ext cx="5186680" cy="5153660"/>
              </a:xfrm>
              <a:custGeom>
                <a:avLst/>
                <a:gdLst/>
                <a:ahLst/>
                <a:cxnLst/>
                <a:rect l="l" t="t" r="r" b="b"/>
                <a:pathLst>
                  <a:path w="5186680" h="5153660">
                    <a:moveTo>
                      <a:pt x="1016000" y="2538730"/>
                    </a:moveTo>
                    <a:cubicBezTo>
                      <a:pt x="1004570" y="2217420"/>
                      <a:pt x="797560" y="2010410"/>
                      <a:pt x="476250" y="2001520"/>
                    </a:cubicBezTo>
                    <a:cubicBezTo>
                      <a:pt x="213360" y="1991360"/>
                      <a:pt x="5080" y="1778000"/>
                      <a:pt x="0" y="1515110"/>
                    </a:cubicBezTo>
                    <a:cubicBezTo>
                      <a:pt x="0" y="1252220"/>
                      <a:pt x="209550" y="1036320"/>
                      <a:pt x="472440" y="1027430"/>
                    </a:cubicBezTo>
                    <a:cubicBezTo>
                      <a:pt x="796290" y="1016000"/>
                      <a:pt x="1004570" y="808990"/>
                      <a:pt x="1016000" y="486410"/>
                    </a:cubicBezTo>
                    <a:cubicBezTo>
                      <a:pt x="1018540" y="217170"/>
                      <a:pt x="1238250" y="0"/>
                      <a:pt x="1507490" y="2540"/>
                    </a:cubicBezTo>
                    <a:cubicBezTo>
                      <a:pt x="1776730" y="5080"/>
                      <a:pt x="1993900" y="224790"/>
                      <a:pt x="1991360" y="494030"/>
                    </a:cubicBezTo>
                    <a:cubicBezTo>
                      <a:pt x="1998980" y="800100"/>
                      <a:pt x="2216150" y="1018540"/>
                      <a:pt x="2522220" y="1027430"/>
                    </a:cubicBezTo>
                    <a:cubicBezTo>
                      <a:pt x="2797810" y="1036320"/>
                      <a:pt x="3007360" y="1252220"/>
                      <a:pt x="3006090" y="1516380"/>
                    </a:cubicBezTo>
                    <a:cubicBezTo>
                      <a:pt x="3004820" y="1780540"/>
                      <a:pt x="2788920" y="1995170"/>
                      <a:pt x="2519680" y="2001520"/>
                    </a:cubicBezTo>
                    <a:cubicBezTo>
                      <a:pt x="2216150" y="2007870"/>
                      <a:pt x="1997710" y="2227580"/>
                      <a:pt x="1991360" y="2531110"/>
                    </a:cubicBezTo>
                    <a:cubicBezTo>
                      <a:pt x="1986280" y="2799080"/>
                      <a:pt x="1761490" y="3018790"/>
                      <a:pt x="1501140" y="3016250"/>
                    </a:cubicBezTo>
                    <a:cubicBezTo>
                      <a:pt x="1240790" y="3013710"/>
                      <a:pt x="1026160" y="2801620"/>
                      <a:pt x="1016000" y="2538730"/>
                    </a:cubicBezTo>
                    <a:close/>
                    <a:moveTo>
                      <a:pt x="4699000" y="3164840"/>
                    </a:moveTo>
                    <a:cubicBezTo>
                      <a:pt x="4392930" y="3155950"/>
                      <a:pt x="4175760" y="2936240"/>
                      <a:pt x="4169410" y="2630170"/>
                    </a:cubicBezTo>
                    <a:cubicBezTo>
                      <a:pt x="4157980" y="2360930"/>
                      <a:pt x="3929380" y="2151380"/>
                      <a:pt x="3658870" y="2162810"/>
                    </a:cubicBezTo>
                    <a:cubicBezTo>
                      <a:pt x="3408680" y="2174240"/>
                      <a:pt x="3206750" y="2372360"/>
                      <a:pt x="3192780" y="2623820"/>
                    </a:cubicBezTo>
                    <a:cubicBezTo>
                      <a:pt x="3181350" y="2946400"/>
                      <a:pt x="2973070" y="3153410"/>
                      <a:pt x="2649220" y="3164840"/>
                    </a:cubicBezTo>
                    <a:cubicBezTo>
                      <a:pt x="2386330" y="3173730"/>
                      <a:pt x="2175510" y="3390900"/>
                      <a:pt x="2178050" y="3652520"/>
                    </a:cubicBezTo>
                    <a:cubicBezTo>
                      <a:pt x="2180590" y="3914140"/>
                      <a:pt x="2392680" y="4130040"/>
                      <a:pt x="2653030" y="4137660"/>
                    </a:cubicBezTo>
                    <a:cubicBezTo>
                      <a:pt x="2974340" y="4147820"/>
                      <a:pt x="3181350" y="4353560"/>
                      <a:pt x="3192780" y="4676140"/>
                    </a:cubicBezTo>
                    <a:cubicBezTo>
                      <a:pt x="3202940" y="4939030"/>
                      <a:pt x="3418839" y="5151120"/>
                      <a:pt x="3677920" y="5152390"/>
                    </a:cubicBezTo>
                    <a:cubicBezTo>
                      <a:pt x="3937000" y="5153660"/>
                      <a:pt x="4164330" y="4936490"/>
                      <a:pt x="4169410" y="4668520"/>
                    </a:cubicBezTo>
                    <a:cubicBezTo>
                      <a:pt x="4174490" y="4364990"/>
                      <a:pt x="4394200" y="4145280"/>
                      <a:pt x="4697730" y="4138930"/>
                    </a:cubicBezTo>
                    <a:cubicBezTo>
                      <a:pt x="4965700" y="4132580"/>
                      <a:pt x="5181600" y="3916680"/>
                      <a:pt x="5184140" y="3653790"/>
                    </a:cubicBezTo>
                    <a:cubicBezTo>
                      <a:pt x="5186680" y="3390900"/>
                      <a:pt x="4974590" y="3172460"/>
                      <a:pt x="4699000" y="3164840"/>
                    </a:cubicBezTo>
                    <a:close/>
                    <a:moveTo>
                      <a:pt x="2579370" y="3087370"/>
                    </a:moveTo>
                    <a:cubicBezTo>
                      <a:pt x="2693670" y="3087370"/>
                      <a:pt x="2796540" y="3045460"/>
                      <a:pt x="2877820" y="2978150"/>
                    </a:cubicBezTo>
                    <a:cubicBezTo>
                      <a:pt x="3001010" y="2893060"/>
                      <a:pt x="3082290" y="2752090"/>
                      <a:pt x="3081020" y="2590800"/>
                    </a:cubicBezTo>
                    <a:cubicBezTo>
                      <a:pt x="3082290" y="2287270"/>
                      <a:pt x="3329940" y="2040890"/>
                      <a:pt x="3633470" y="2042160"/>
                    </a:cubicBezTo>
                    <a:cubicBezTo>
                      <a:pt x="3897630" y="2042160"/>
                      <a:pt x="4105910" y="1819910"/>
                      <a:pt x="4107180" y="1557020"/>
                    </a:cubicBezTo>
                    <a:cubicBezTo>
                      <a:pt x="4112260" y="1286510"/>
                      <a:pt x="3896360" y="1062990"/>
                      <a:pt x="3625850" y="1059180"/>
                    </a:cubicBezTo>
                    <a:cubicBezTo>
                      <a:pt x="3355340" y="1054100"/>
                      <a:pt x="3131820" y="1270000"/>
                      <a:pt x="3128010" y="1541780"/>
                    </a:cubicBezTo>
                    <a:cubicBezTo>
                      <a:pt x="3115310" y="1868170"/>
                      <a:pt x="2918460" y="2066290"/>
                      <a:pt x="2590800" y="2089150"/>
                    </a:cubicBezTo>
                    <a:cubicBezTo>
                      <a:pt x="2522220" y="2092960"/>
                      <a:pt x="2456180" y="2108200"/>
                      <a:pt x="2392680" y="2134870"/>
                    </a:cubicBezTo>
                    <a:cubicBezTo>
                      <a:pt x="2208530" y="2203450"/>
                      <a:pt x="2075180" y="2378710"/>
                      <a:pt x="2072640" y="2586990"/>
                    </a:cubicBezTo>
                    <a:cubicBezTo>
                      <a:pt x="2061210" y="2913380"/>
                      <a:pt x="1863090" y="3111500"/>
                      <a:pt x="1536700" y="3134360"/>
                    </a:cubicBezTo>
                    <a:cubicBezTo>
                      <a:pt x="1460500" y="3138170"/>
                      <a:pt x="1385570" y="3157220"/>
                      <a:pt x="1316990" y="3190240"/>
                    </a:cubicBezTo>
                    <a:cubicBezTo>
                      <a:pt x="1103630" y="3296920"/>
                      <a:pt x="999490" y="3543300"/>
                      <a:pt x="1073150" y="3770630"/>
                    </a:cubicBezTo>
                    <a:cubicBezTo>
                      <a:pt x="1145540" y="3996690"/>
                      <a:pt x="1369060" y="4138930"/>
                      <a:pt x="1605280" y="4108450"/>
                    </a:cubicBezTo>
                    <a:cubicBezTo>
                      <a:pt x="1842770" y="4077970"/>
                      <a:pt x="2029460" y="3881120"/>
                      <a:pt x="2028190" y="3636010"/>
                    </a:cubicBezTo>
                    <a:cubicBezTo>
                      <a:pt x="2029460" y="3331210"/>
                      <a:pt x="2275840" y="3086100"/>
                      <a:pt x="2579370" y="308737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8907" t="-14336" r="-63509" b="-8236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3752350"/>
              <a:ext cx="9743389" cy="3329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LA EMERGENCIA CLIMÁTICA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lleva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obligatoriamente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trabajar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un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proceso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transición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energética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debe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darse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bajo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parámetros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justicia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equidad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La Economía Social </a:t>
              </a:r>
              <a:r>
                <a:rPr lang="en-US" sz="1800" b="1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representa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el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10,10% del sector de la </a:t>
              </a:r>
              <a:r>
                <a:rPr lang="en-US" sz="1800" b="1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energía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a </a:t>
              </a:r>
              <a:r>
                <a:rPr lang="en-US" sz="1800" b="1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nivel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estatal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posicionándose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nuevos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modelos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producción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través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las </a:t>
              </a:r>
              <a:r>
                <a:rPr lang="en-US" sz="1800" b="1" u="sng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comunidades</a:t>
              </a:r>
              <a:r>
                <a:rPr lang="en-US" sz="1800" b="1" u="sng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u="sng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energéticas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formato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cooperativo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producción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renovables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través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formas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Economía Social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4137563"/>
            <a:ext cx="15332683" cy="7399176"/>
            <a:chOff x="0" y="0"/>
            <a:chExt cx="20443578" cy="9865567"/>
          </a:xfrm>
        </p:grpSpPr>
        <p:sp>
          <p:nvSpPr>
            <p:cNvPr id="8" name="TextBox 8"/>
            <p:cNvSpPr txBox="1"/>
            <p:nvPr/>
          </p:nvSpPr>
          <p:spPr>
            <a:xfrm>
              <a:off x="10492689" y="3730532"/>
              <a:ext cx="9950889" cy="3749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GARANTIZAR UNA ECONOMÍA DE LOS CUIDADOS ACCESIBLE Y DE CALIDAD TANTO EN GRANDES CIUDADES COMO EN ZONAS RURALES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La Economía Social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representa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más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del 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41%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servicios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sociales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España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aportando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soluciones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innovadoras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para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asegurar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un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envejecimiento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activo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través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fórmulas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proyectos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vida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colaborativos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través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co-housing o las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cooperativas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senior. La Economía Social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irrumpe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también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digitalización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servicios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sociales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soluciones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“Hogar Digital”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9950889" cy="9865567"/>
              <a:chOff x="0" y="0"/>
              <a:chExt cx="5184140" cy="51396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13970"/>
                <a:ext cx="5186680" cy="5153660"/>
              </a:xfrm>
              <a:custGeom>
                <a:avLst/>
                <a:gdLst/>
                <a:ahLst/>
                <a:cxnLst/>
                <a:rect l="l" t="t" r="r" b="b"/>
                <a:pathLst>
                  <a:path w="5186680" h="5153660">
                    <a:moveTo>
                      <a:pt x="1016000" y="2538730"/>
                    </a:moveTo>
                    <a:cubicBezTo>
                      <a:pt x="1004570" y="2217420"/>
                      <a:pt x="797560" y="2010410"/>
                      <a:pt x="476250" y="2001520"/>
                    </a:cubicBezTo>
                    <a:cubicBezTo>
                      <a:pt x="213360" y="1991360"/>
                      <a:pt x="5080" y="1778000"/>
                      <a:pt x="0" y="1515110"/>
                    </a:cubicBezTo>
                    <a:cubicBezTo>
                      <a:pt x="0" y="1252220"/>
                      <a:pt x="209550" y="1036320"/>
                      <a:pt x="472440" y="1027430"/>
                    </a:cubicBezTo>
                    <a:cubicBezTo>
                      <a:pt x="796290" y="1016000"/>
                      <a:pt x="1004570" y="808990"/>
                      <a:pt x="1016000" y="486410"/>
                    </a:cubicBezTo>
                    <a:cubicBezTo>
                      <a:pt x="1018540" y="217170"/>
                      <a:pt x="1238250" y="0"/>
                      <a:pt x="1507490" y="2540"/>
                    </a:cubicBezTo>
                    <a:cubicBezTo>
                      <a:pt x="1776730" y="5080"/>
                      <a:pt x="1993900" y="224790"/>
                      <a:pt x="1991360" y="494030"/>
                    </a:cubicBezTo>
                    <a:cubicBezTo>
                      <a:pt x="1998980" y="800100"/>
                      <a:pt x="2216150" y="1018540"/>
                      <a:pt x="2522220" y="1027430"/>
                    </a:cubicBezTo>
                    <a:cubicBezTo>
                      <a:pt x="2797810" y="1036320"/>
                      <a:pt x="3007360" y="1252220"/>
                      <a:pt x="3006090" y="1516380"/>
                    </a:cubicBezTo>
                    <a:cubicBezTo>
                      <a:pt x="3004820" y="1780540"/>
                      <a:pt x="2788920" y="1995170"/>
                      <a:pt x="2519680" y="2001520"/>
                    </a:cubicBezTo>
                    <a:cubicBezTo>
                      <a:pt x="2216150" y="2007870"/>
                      <a:pt x="1997710" y="2227580"/>
                      <a:pt x="1991360" y="2531110"/>
                    </a:cubicBezTo>
                    <a:cubicBezTo>
                      <a:pt x="1986280" y="2799080"/>
                      <a:pt x="1761490" y="3018790"/>
                      <a:pt x="1501140" y="3016250"/>
                    </a:cubicBezTo>
                    <a:cubicBezTo>
                      <a:pt x="1240790" y="3013710"/>
                      <a:pt x="1026160" y="2801620"/>
                      <a:pt x="1016000" y="2538730"/>
                    </a:cubicBezTo>
                    <a:close/>
                    <a:moveTo>
                      <a:pt x="4699000" y="3164840"/>
                    </a:moveTo>
                    <a:cubicBezTo>
                      <a:pt x="4392930" y="3155950"/>
                      <a:pt x="4175760" y="2936240"/>
                      <a:pt x="4169410" y="2630170"/>
                    </a:cubicBezTo>
                    <a:cubicBezTo>
                      <a:pt x="4157980" y="2360930"/>
                      <a:pt x="3929380" y="2151380"/>
                      <a:pt x="3658870" y="2162810"/>
                    </a:cubicBezTo>
                    <a:cubicBezTo>
                      <a:pt x="3408680" y="2174240"/>
                      <a:pt x="3206750" y="2372360"/>
                      <a:pt x="3192780" y="2623820"/>
                    </a:cubicBezTo>
                    <a:cubicBezTo>
                      <a:pt x="3181350" y="2946400"/>
                      <a:pt x="2973070" y="3153410"/>
                      <a:pt x="2649220" y="3164840"/>
                    </a:cubicBezTo>
                    <a:cubicBezTo>
                      <a:pt x="2386330" y="3173730"/>
                      <a:pt x="2175510" y="3390900"/>
                      <a:pt x="2178050" y="3652520"/>
                    </a:cubicBezTo>
                    <a:cubicBezTo>
                      <a:pt x="2180590" y="3914140"/>
                      <a:pt x="2392680" y="4130040"/>
                      <a:pt x="2653030" y="4137660"/>
                    </a:cubicBezTo>
                    <a:cubicBezTo>
                      <a:pt x="2974340" y="4147820"/>
                      <a:pt x="3181350" y="4353560"/>
                      <a:pt x="3192780" y="4676140"/>
                    </a:cubicBezTo>
                    <a:cubicBezTo>
                      <a:pt x="3202940" y="4939030"/>
                      <a:pt x="3418839" y="5151120"/>
                      <a:pt x="3677920" y="5152390"/>
                    </a:cubicBezTo>
                    <a:cubicBezTo>
                      <a:pt x="3937000" y="5153660"/>
                      <a:pt x="4164330" y="4936490"/>
                      <a:pt x="4169410" y="4668520"/>
                    </a:cubicBezTo>
                    <a:cubicBezTo>
                      <a:pt x="4174490" y="4364990"/>
                      <a:pt x="4394200" y="4145280"/>
                      <a:pt x="4697730" y="4138930"/>
                    </a:cubicBezTo>
                    <a:cubicBezTo>
                      <a:pt x="4965700" y="4132580"/>
                      <a:pt x="5181600" y="3916680"/>
                      <a:pt x="5184140" y="3653790"/>
                    </a:cubicBezTo>
                    <a:cubicBezTo>
                      <a:pt x="5186680" y="3390900"/>
                      <a:pt x="4974590" y="3172460"/>
                      <a:pt x="4699000" y="3164840"/>
                    </a:cubicBezTo>
                    <a:close/>
                    <a:moveTo>
                      <a:pt x="2579370" y="3087370"/>
                    </a:moveTo>
                    <a:cubicBezTo>
                      <a:pt x="2693670" y="3087370"/>
                      <a:pt x="2796540" y="3045460"/>
                      <a:pt x="2877820" y="2978150"/>
                    </a:cubicBezTo>
                    <a:cubicBezTo>
                      <a:pt x="3001010" y="2893060"/>
                      <a:pt x="3082290" y="2752090"/>
                      <a:pt x="3081020" y="2590800"/>
                    </a:cubicBezTo>
                    <a:cubicBezTo>
                      <a:pt x="3082290" y="2287270"/>
                      <a:pt x="3329940" y="2040890"/>
                      <a:pt x="3633470" y="2042160"/>
                    </a:cubicBezTo>
                    <a:cubicBezTo>
                      <a:pt x="3897630" y="2042160"/>
                      <a:pt x="4105910" y="1819910"/>
                      <a:pt x="4107180" y="1557020"/>
                    </a:cubicBezTo>
                    <a:cubicBezTo>
                      <a:pt x="4112260" y="1286510"/>
                      <a:pt x="3896360" y="1062990"/>
                      <a:pt x="3625850" y="1059180"/>
                    </a:cubicBezTo>
                    <a:cubicBezTo>
                      <a:pt x="3355340" y="1054100"/>
                      <a:pt x="3131820" y="1270000"/>
                      <a:pt x="3128010" y="1541780"/>
                    </a:cubicBezTo>
                    <a:cubicBezTo>
                      <a:pt x="3115310" y="1868170"/>
                      <a:pt x="2918460" y="2066290"/>
                      <a:pt x="2590800" y="2089150"/>
                    </a:cubicBezTo>
                    <a:cubicBezTo>
                      <a:pt x="2522220" y="2092960"/>
                      <a:pt x="2456180" y="2108200"/>
                      <a:pt x="2392680" y="2134870"/>
                    </a:cubicBezTo>
                    <a:cubicBezTo>
                      <a:pt x="2208530" y="2203450"/>
                      <a:pt x="2075180" y="2378710"/>
                      <a:pt x="2072640" y="2586990"/>
                    </a:cubicBezTo>
                    <a:cubicBezTo>
                      <a:pt x="2061210" y="2913380"/>
                      <a:pt x="1863090" y="3111500"/>
                      <a:pt x="1536700" y="3134360"/>
                    </a:cubicBezTo>
                    <a:cubicBezTo>
                      <a:pt x="1460500" y="3138170"/>
                      <a:pt x="1385570" y="3157220"/>
                      <a:pt x="1316990" y="3190240"/>
                    </a:cubicBezTo>
                    <a:cubicBezTo>
                      <a:pt x="1103630" y="3296920"/>
                      <a:pt x="999490" y="3543300"/>
                      <a:pt x="1073150" y="3770630"/>
                    </a:cubicBezTo>
                    <a:cubicBezTo>
                      <a:pt x="1145540" y="3996690"/>
                      <a:pt x="1369060" y="4138930"/>
                      <a:pt x="1605280" y="4108450"/>
                    </a:cubicBezTo>
                    <a:cubicBezTo>
                      <a:pt x="1842770" y="4077970"/>
                      <a:pt x="2029460" y="3881120"/>
                      <a:pt x="2028190" y="3636010"/>
                    </a:cubicBezTo>
                    <a:cubicBezTo>
                      <a:pt x="2029460" y="3331210"/>
                      <a:pt x="2275840" y="3086100"/>
                      <a:pt x="2579370" y="308737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550" r="-24550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AutoShape 12"/>
          <p:cNvSpPr/>
          <p:nvPr/>
        </p:nvSpPr>
        <p:spPr>
          <a:xfrm flipV="1">
            <a:off x="-7715079" y="492574"/>
            <a:ext cx="14500730" cy="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3937" y="-3426076"/>
            <a:ext cx="0" cy="1450073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3092406" y="702224"/>
            <a:ext cx="11893637" cy="5424879"/>
            <a:chOff x="0" y="0"/>
            <a:chExt cx="15858183" cy="7233172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7237118" cy="7233172"/>
              <a:chOff x="0" y="0"/>
              <a:chExt cx="4658360" cy="46558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10160"/>
                <a:ext cx="4658360" cy="4668519"/>
              </a:xfrm>
              <a:custGeom>
                <a:avLst/>
                <a:gdLst/>
                <a:ahLst/>
                <a:cxnLst/>
                <a:rect l="l" t="t" r="r" b="b"/>
                <a:pathLst>
                  <a:path w="4658360" h="4668519">
                    <a:moveTo>
                      <a:pt x="4658360" y="2294890"/>
                    </a:moveTo>
                    <a:cubicBezTo>
                      <a:pt x="4654550" y="2772410"/>
                      <a:pt x="4324350" y="3102610"/>
                      <a:pt x="3882390" y="3116580"/>
                    </a:cubicBezTo>
                    <a:cubicBezTo>
                      <a:pt x="3511550" y="3128010"/>
                      <a:pt x="3215640" y="3357880"/>
                      <a:pt x="3130550" y="3702050"/>
                    </a:cubicBezTo>
                    <a:cubicBezTo>
                      <a:pt x="3115310" y="3771900"/>
                      <a:pt x="3107690" y="3844290"/>
                      <a:pt x="3106420" y="3915410"/>
                    </a:cubicBezTo>
                    <a:cubicBezTo>
                      <a:pt x="3088640" y="4340860"/>
                      <a:pt x="2748280" y="4668519"/>
                      <a:pt x="2325370" y="4667250"/>
                    </a:cubicBezTo>
                    <a:cubicBezTo>
                      <a:pt x="1902460" y="4665980"/>
                      <a:pt x="1565910" y="4333240"/>
                      <a:pt x="1553210" y="3907790"/>
                    </a:cubicBezTo>
                    <a:cubicBezTo>
                      <a:pt x="1539240" y="3441700"/>
                      <a:pt x="1230630" y="3133090"/>
                      <a:pt x="760730" y="3116580"/>
                    </a:cubicBezTo>
                    <a:cubicBezTo>
                      <a:pt x="334010" y="3100070"/>
                      <a:pt x="1270" y="2762250"/>
                      <a:pt x="0" y="2343150"/>
                    </a:cubicBezTo>
                    <a:cubicBezTo>
                      <a:pt x="0" y="1922780"/>
                      <a:pt x="332740" y="1577340"/>
                      <a:pt x="753110" y="1562100"/>
                    </a:cubicBezTo>
                    <a:cubicBezTo>
                      <a:pt x="1236980" y="1543050"/>
                      <a:pt x="1536700" y="1243330"/>
                      <a:pt x="1553210" y="760730"/>
                    </a:cubicBezTo>
                    <a:cubicBezTo>
                      <a:pt x="1568450" y="350520"/>
                      <a:pt x="1899920" y="21590"/>
                      <a:pt x="2310130" y="11430"/>
                    </a:cubicBezTo>
                    <a:cubicBezTo>
                      <a:pt x="2716530" y="0"/>
                      <a:pt x="3068320" y="311150"/>
                      <a:pt x="3102610" y="712470"/>
                    </a:cubicBezTo>
                    <a:cubicBezTo>
                      <a:pt x="3136900" y="1113790"/>
                      <a:pt x="2856230" y="1489710"/>
                      <a:pt x="2448560" y="1551940"/>
                    </a:cubicBezTo>
                    <a:cubicBezTo>
                      <a:pt x="2369820" y="1564640"/>
                      <a:pt x="2287270" y="1560830"/>
                      <a:pt x="2208530" y="1573530"/>
                    </a:cubicBezTo>
                    <a:cubicBezTo>
                      <a:pt x="1800860" y="1638300"/>
                      <a:pt x="1513840" y="2010410"/>
                      <a:pt x="1555750" y="2414270"/>
                    </a:cubicBezTo>
                    <a:cubicBezTo>
                      <a:pt x="1597660" y="2818130"/>
                      <a:pt x="1945640" y="3128010"/>
                      <a:pt x="2349500" y="3116580"/>
                    </a:cubicBezTo>
                    <a:cubicBezTo>
                      <a:pt x="2763520" y="3106420"/>
                      <a:pt x="3096260" y="2772410"/>
                      <a:pt x="3105150" y="2358390"/>
                    </a:cubicBezTo>
                    <a:cubicBezTo>
                      <a:pt x="3115310" y="2018030"/>
                      <a:pt x="3265170" y="1764030"/>
                      <a:pt x="3577590" y="1628140"/>
                    </a:cubicBezTo>
                    <a:cubicBezTo>
                      <a:pt x="3890010" y="1492250"/>
                      <a:pt x="4154170" y="1551940"/>
                      <a:pt x="4398010" y="1761490"/>
                    </a:cubicBezTo>
                    <a:cubicBezTo>
                      <a:pt x="4573270" y="1912620"/>
                      <a:pt x="4654550" y="2112010"/>
                      <a:pt x="4658360" y="2294890"/>
                    </a:cubicBezTo>
                    <a:close/>
                    <a:moveTo>
                      <a:pt x="730250" y="3237230"/>
                    </a:moveTo>
                    <a:cubicBezTo>
                      <a:pt x="1084580" y="3234690"/>
                      <a:pt x="1375410" y="3520440"/>
                      <a:pt x="1377950" y="3870960"/>
                    </a:cubicBezTo>
                    <a:cubicBezTo>
                      <a:pt x="1381760" y="4227830"/>
                      <a:pt x="1097280" y="4519930"/>
                      <a:pt x="740410" y="4523740"/>
                    </a:cubicBezTo>
                    <a:cubicBezTo>
                      <a:pt x="740410" y="4523740"/>
                      <a:pt x="739140" y="4523740"/>
                      <a:pt x="739140" y="4523740"/>
                    </a:cubicBezTo>
                    <a:cubicBezTo>
                      <a:pt x="386080" y="4527550"/>
                      <a:pt x="92710" y="4236720"/>
                      <a:pt x="91440" y="3879850"/>
                    </a:cubicBezTo>
                    <a:cubicBezTo>
                      <a:pt x="90170" y="3522980"/>
                      <a:pt x="378460" y="3239770"/>
                      <a:pt x="730250" y="3237230"/>
                    </a:cubicBezTo>
                    <a:close/>
                    <a:moveTo>
                      <a:pt x="764540" y="128270"/>
                    </a:moveTo>
                    <a:cubicBezTo>
                      <a:pt x="1118870" y="125730"/>
                      <a:pt x="1409700" y="411480"/>
                      <a:pt x="1412240" y="762000"/>
                    </a:cubicBezTo>
                    <a:cubicBezTo>
                      <a:pt x="1416050" y="1118870"/>
                      <a:pt x="1131570" y="1410970"/>
                      <a:pt x="774700" y="1414780"/>
                    </a:cubicBezTo>
                    <a:cubicBezTo>
                      <a:pt x="774700" y="1414780"/>
                      <a:pt x="773430" y="1414780"/>
                      <a:pt x="773430" y="1414780"/>
                    </a:cubicBezTo>
                    <a:cubicBezTo>
                      <a:pt x="420370" y="1418590"/>
                      <a:pt x="127000" y="1126490"/>
                      <a:pt x="125730" y="770890"/>
                    </a:cubicBezTo>
                    <a:cubicBezTo>
                      <a:pt x="124460" y="415290"/>
                      <a:pt x="412750" y="130810"/>
                      <a:pt x="764540" y="128270"/>
                    </a:cubicBezTo>
                    <a:close/>
                    <a:moveTo>
                      <a:pt x="3893820" y="3237230"/>
                    </a:moveTo>
                    <a:cubicBezTo>
                      <a:pt x="4246880" y="3234690"/>
                      <a:pt x="4538980" y="3520440"/>
                      <a:pt x="4541520" y="3870960"/>
                    </a:cubicBezTo>
                    <a:cubicBezTo>
                      <a:pt x="4545330" y="4227830"/>
                      <a:pt x="4260850" y="4519930"/>
                      <a:pt x="3903980" y="4523740"/>
                    </a:cubicBezTo>
                    <a:cubicBezTo>
                      <a:pt x="3903980" y="4523740"/>
                      <a:pt x="3902710" y="4523740"/>
                      <a:pt x="3902710" y="4523740"/>
                    </a:cubicBezTo>
                    <a:cubicBezTo>
                      <a:pt x="3549650" y="4527550"/>
                      <a:pt x="3256280" y="4236720"/>
                      <a:pt x="3253740" y="3879850"/>
                    </a:cubicBezTo>
                    <a:cubicBezTo>
                      <a:pt x="3251200" y="3522980"/>
                      <a:pt x="3542030" y="3239770"/>
                      <a:pt x="3893820" y="3237230"/>
                    </a:cubicBezTo>
                    <a:close/>
                    <a:moveTo>
                      <a:pt x="3902710" y="85090"/>
                    </a:moveTo>
                    <a:cubicBezTo>
                      <a:pt x="3550920" y="85090"/>
                      <a:pt x="3260090" y="373380"/>
                      <a:pt x="3260090" y="723900"/>
                    </a:cubicBezTo>
                    <a:cubicBezTo>
                      <a:pt x="3258820" y="736600"/>
                      <a:pt x="3260090" y="749300"/>
                      <a:pt x="3260090" y="763270"/>
                    </a:cubicBezTo>
                    <a:cubicBezTo>
                      <a:pt x="3260090" y="777240"/>
                      <a:pt x="3258820" y="792480"/>
                      <a:pt x="3258820" y="807720"/>
                    </a:cubicBezTo>
                    <a:cubicBezTo>
                      <a:pt x="3251200" y="890270"/>
                      <a:pt x="3241040" y="1029970"/>
                      <a:pt x="3204210" y="1103630"/>
                    </a:cubicBezTo>
                    <a:cubicBezTo>
                      <a:pt x="3093720" y="1320800"/>
                      <a:pt x="2687320" y="1681480"/>
                      <a:pt x="2443480" y="1678940"/>
                    </a:cubicBezTo>
                    <a:cubicBezTo>
                      <a:pt x="2413000" y="1678940"/>
                      <a:pt x="2382519" y="1681480"/>
                      <a:pt x="2352040" y="1685290"/>
                    </a:cubicBezTo>
                    <a:lnTo>
                      <a:pt x="2334260" y="1685290"/>
                    </a:lnTo>
                    <a:cubicBezTo>
                      <a:pt x="1982470" y="1685290"/>
                      <a:pt x="1691640" y="1973580"/>
                      <a:pt x="1691640" y="2324100"/>
                    </a:cubicBezTo>
                    <a:cubicBezTo>
                      <a:pt x="1691640" y="2674620"/>
                      <a:pt x="1982470" y="2973070"/>
                      <a:pt x="2335530" y="2971800"/>
                    </a:cubicBezTo>
                    <a:cubicBezTo>
                      <a:pt x="2692400" y="2970530"/>
                      <a:pt x="2979420" y="2680970"/>
                      <a:pt x="2978150" y="2324100"/>
                    </a:cubicBezTo>
                    <a:cubicBezTo>
                      <a:pt x="2978150" y="2324100"/>
                      <a:pt x="2978150" y="2322830"/>
                      <a:pt x="2978150" y="2322830"/>
                    </a:cubicBezTo>
                    <a:cubicBezTo>
                      <a:pt x="2978150" y="2315210"/>
                      <a:pt x="2978150" y="2308860"/>
                      <a:pt x="2976880" y="2301240"/>
                    </a:cubicBezTo>
                    <a:lnTo>
                      <a:pt x="2978150" y="2301240"/>
                    </a:lnTo>
                    <a:cubicBezTo>
                      <a:pt x="2981960" y="2247900"/>
                      <a:pt x="2965450" y="2136140"/>
                      <a:pt x="2981960" y="2084070"/>
                    </a:cubicBezTo>
                    <a:cubicBezTo>
                      <a:pt x="3061970" y="1831340"/>
                      <a:pt x="3605530" y="1366520"/>
                      <a:pt x="3876040" y="1372870"/>
                    </a:cubicBezTo>
                    <a:lnTo>
                      <a:pt x="3903980" y="1372870"/>
                    </a:lnTo>
                    <a:cubicBezTo>
                      <a:pt x="4260850" y="1370330"/>
                      <a:pt x="4547870" y="1080770"/>
                      <a:pt x="4546600" y="723900"/>
                    </a:cubicBezTo>
                    <a:cubicBezTo>
                      <a:pt x="4546600" y="372110"/>
                      <a:pt x="4257040" y="85090"/>
                      <a:pt x="3902710" y="850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01503" t="-10768" r="-23870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740610" y="1509403"/>
              <a:ext cx="8117573" cy="2491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HACER EFECTIVA UNA “ECONOMÍA CIRCULAR”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soluciones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innovadoras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toda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cadena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valor para la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reutilización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todo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tipo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eviten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sobreexplotación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recursos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naturales y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generen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un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impacto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social 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través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nuevos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soluciones</a:t>
              </a:r>
              <a:endPara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30250" y="4431777"/>
            <a:ext cx="11963854" cy="5424879"/>
            <a:chOff x="0" y="0"/>
            <a:chExt cx="15951806" cy="7233172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8714688" y="0"/>
              <a:ext cx="7237118" cy="7233172"/>
              <a:chOff x="0" y="0"/>
              <a:chExt cx="4658360" cy="46558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10160"/>
                <a:ext cx="4658360" cy="4668519"/>
              </a:xfrm>
              <a:custGeom>
                <a:avLst/>
                <a:gdLst/>
                <a:ahLst/>
                <a:cxnLst/>
                <a:rect l="l" t="t" r="r" b="b"/>
                <a:pathLst>
                  <a:path w="4658360" h="4668519">
                    <a:moveTo>
                      <a:pt x="4658360" y="2294890"/>
                    </a:moveTo>
                    <a:cubicBezTo>
                      <a:pt x="4654550" y="2772410"/>
                      <a:pt x="4324350" y="3102610"/>
                      <a:pt x="3882390" y="3116580"/>
                    </a:cubicBezTo>
                    <a:cubicBezTo>
                      <a:pt x="3511550" y="3128010"/>
                      <a:pt x="3215640" y="3357880"/>
                      <a:pt x="3130550" y="3702050"/>
                    </a:cubicBezTo>
                    <a:cubicBezTo>
                      <a:pt x="3115310" y="3771900"/>
                      <a:pt x="3107690" y="3844290"/>
                      <a:pt x="3106420" y="3915410"/>
                    </a:cubicBezTo>
                    <a:cubicBezTo>
                      <a:pt x="3088640" y="4340860"/>
                      <a:pt x="2748280" y="4668519"/>
                      <a:pt x="2325370" y="4667250"/>
                    </a:cubicBezTo>
                    <a:cubicBezTo>
                      <a:pt x="1902460" y="4665980"/>
                      <a:pt x="1565910" y="4333240"/>
                      <a:pt x="1553210" y="3907790"/>
                    </a:cubicBezTo>
                    <a:cubicBezTo>
                      <a:pt x="1539240" y="3441700"/>
                      <a:pt x="1230630" y="3133090"/>
                      <a:pt x="760730" y="3116580"/>
                    </a:cubicBezTo>
                    <a:cubicBezTo>
                      <a:pt x="334010" y="3100070"/>
                      <a:pt x="1270" y="2762250"/>
                      <a:pt x="0" y="2343150"/>
                    </a:cubicBezTo>
                    <a:cubicBezTo>
                      <a:pt x="0" y="1922780"/>
                      <a:pt x="332740" y="1577340"/>
                      <a:pt x="753110" y="1562100"/>
                    </a:cubicBezTo>
                    <a:cubicBezTo>
                      <a:pt x="1236980" y="1543050"/>
                      <a:pt x="1536700" y="1243330"/>
                      <a:pt x="1553210" y="760730"/>
                    </a:cubicBezTo>
                    <a:cubicBezTo>
                      <a:pt x="1568450" y="350520"/>
                      <a:pt x="1899920" y="21590"/>
                      <a:pt x="2310130" y="11430"/>
                    </a:cubicBezTo>
                    <a:cubicBezTo>
                      <a:pt x="2716530" y="0"/>
                      <a:pt x="3068320" y="311150"/>
                      <a:pt x="3102610" y="712470"/>
                    </a:cubicBezTo>
                    <a:cubicBezTo>
                      <a:pt x="3136900" y="1113790"/>
                      <a:pt x="2856230" y="1489710"/>
                      <a:pt x="2448560" y="1551940"/>
                    </a:cubicBezTo>
                    <a:cubicBezTo>
                      <a:pt x="2369820" y="1564640"/>
                      <a:pt x="2287270" y="1560830"/>
                      <a:pt x="2208530" y="1573530"/>
                    </a:cubicBezTo>
                    <a:cubicBezTo>
                      <a:pt x="1800860" y="1638300"/>
                      <a:pt x="1513840" y="2010410"/>
                      <a:pt x="1555750" y="2414270"/>
                    </a:cubicBezTo>
                    <a:cubicBezTo>
                      <a:pt x="1597660" y="2818130"/>
                      <a:pt x="1945640" y="3128010"/>
                      <a:pt x="2349500" y="3116580"/>
                    </a:cubicBezTo>
                    <a:cubicBezTo>
                      <a:pt x="2763520" y="3106420"/>
                      <a:pt x="3096260" y="2772410"/>
                      <a:pt x="3105150" y="2358390"/>
                    </a:cubicBezTo>
                    <a:cubicBezTo>
                      <a:pt x="3115310" y="2018030"/>
                      <a:pt x="3265170" y="1764030"/>
                      <a:pt x="3577590" y="1628140"/>
                    </a:cubicBezTo>
                    <a:cubicBezTo>
                      <a:pt x="3890010" y="1492250"/>
                      <a:pt x="4154170" y="1551940"/>
                      <a:pt x="4398010" y="1761490"/>
                    </a:cubicBezTo>
                    <a:cubicBezTo>
                      <a:pt x="4573270" y="1912620"/>
                      <a:pt x="4654550" y="2112010"/>
                      <a:pt x="4658360" y="2294890"/>
                    </a:cubicBezTo>
                    <a:close/>
                    <a:moveTo>
                      <a:pt x="730250" y="3237230"/>
                    </a:moveTo>
                    <a:cubicBezTo>
                      <a:pt x="1084580" y="3234690"/>
                      <a:pt x="1375410" y="3520440"/>
                      <a:pt x="1377950" y="3870960"/>
                    </a:cubicBezTo>
                    <a:cubicBezTo>
                      <a:pt x="1381760" y="4227830"/>
                      <a:pt x="1097280" y="4519930"/>
                      <a:pt x="740410" y="4523740"/>
                    </a:cubicBezTo>
                    <a:cubicBezTo>
                      <a:pt x="740410" y="4523740"/>
                      <a:pt x="739140" y="4523740"/>
                      <a:pt x="739140" y="4523740"/>
                    </a:cubicBezTo>
                    <a:cubicBezTo>
                      <a:pt x="386080" y="4527550"/>
                      <a:pt x="92710" y="4236720"/>
                      <a:pt x="91440" y="3879850"/>
                    </a:cubicBezTo>
                    <a:cubicBezTo>
                      <a:pt x="90170" y="3522980"/>
                      <a:pt x="378460" y="3239770"/>
                      <a:pt x="730250" y="3237230"/>
                    </a:cubicBezTo>
                    <a:close/>
                    <a:moveTo>
                      <a:pt x="764540" y="128270"/>
                    </a:moveTo>
                    <a:cubicBezTo>
                      <a:pt x="1118870" y="125730"/>
                      <a:pt x="1409700" y="411480"/>
                      <a:pt x="1412240" y="762000"/>
                    </a:cubicBezTo>
                    <a:cubicBezTo>
                      <a:pt x="1416050" y="1118870"/>
                      <a:pt x="1131570" y="1410970"/>
                      <a:pt x="774700" y="1414780"/>
                    </a:cubicBezTo>
                    <a:cubicBezTo>
                      <a:pt x="774700" y="1414780"/>
                      <a:pt x="773430" y="1414780"/>
                      <a:pt x="773430" y="1414780"/>
                    </a:cubicBezTo>
                    <a:cubicBezTo>
                      <a:pt x="420370" y="1418590"/>
                      <a:pt x="127000" y="1126490"/>
                      <a:pt x="125730" y="770890"/>
                    </a:cubicBezTo>
                    <a:cubicBezTo>
                      <a:pt x="124460" y="415290"/>
                      <a:pt x="412750" y="130810"/>
                      <a:pt x="764540" y="128270"/>
                    </a:cubicBezTo>
                    <a:close/>
                    <a:moveTo>
                      <a:pt x="3893820" y="3237230"/>
                    </a:moveTo>
                    <a:cubicBezTo>
                      <a:pt x="4246880" y="3234690"/>
                      <a:pt x="4538980" y="3520440"/>
                      <a:pt x="4541520" y="3870960"/>
                    </a:cubicBezTo>
                    <a:cubicBezTo>
                      <a:pt x="4545330" y="4227830"/>
                      <a:pt x="4260850" y="4519930"/>
                      <a:pt x="3903980" y="4523740"/>
                    </a:cubicBezTo>
                    <a:cubicBezTo>
                      <a:pt x="3903980" y="4523740"/>
                      <a:pt x="3902710" y="4523740"/>
                      <a:pt x="3902710" y="4523740"/>
                    </a:cubicBezTo>
                    <a:cubicBezTo>
                      <a:pt x="3549650" y="4527550"/>
                      <a:pt x="3256280" y="4236720"/>
                      <a:pt x="3253740" y="3879850"/>
                    </a:cubicBezTo>
                    <a:cubicBezTo>
                      <a:pt x="3251200" y="3522980"/>
                      <a:pt x="3542030" y="3239770"/>
                      <a:pt x="3893820" y="3237230"/>
                    </a:cubicBezTo>
                    <a:close/>
                    <a:moveTo>
                      <a:pt x="3902710" y="85090"/>
                    </a:moveTo>
                    <a:cubicBezTo>
                      <a:pt x="3550920" y="85090"/>
                      <a:pt x="3260090" y="373380"/>
                      <a:pt x="3260090" y="723900"/>
                    </a:cubicBezTo>
                    <a:cubicBezTo>
                      <a:pt x="3258820" y="736600"/>
                      <a:pt x="3260090" y="749300"/>
                      <a:pt x="3260090" y="763270"/>
                    </a:cubicBezTo>
                    <a:cubicBezTo>
                      <a:pt x="3260090" y="777240"/>
                      <a:pt x="3258820" y="792480"/>
                      <a:pt x="3258820" y="807720"/>
                    </a:cubicBezTo>
                    <a:cubicBezTo>
                      <a:pt x="3251200" y="890270"/>
                      <a:pt x="3241040" y="1029970"/>
                      <a:pt x="3204210" y="1103630"/>
                    </a:cubicBezTo>
                    <a:cubicBezTo>
                      <a:pt x="3093720" y="1320800"/>
                      <a:pt x="2687320" y="1681480"/>
                      <a:pt x="2443480" y="1678940"/>
                    </a:cubicBezTo>
                    <a:cubicBezTo>
                      <a:pt x="2413000" y="1678940"/>
                      <a:pt x="2382519" y="1681480"/>
                      <a:pt x="2352040" y="1685290"/>
                    </a:cubicBezTo>
                    <a:lnTo>
                      <a:pt x="2334260" y="1685290"/>
                    </a:lnTo>
                    <a:cubicBezTo>
                      <a:pt x="1982470" y="1685290"/>
                      <a:pt x="1691640" y="1973580"/>
                      <a:pt x="1691640" y="2324100"/>
                    </a:cubicBezTo>
                    <a:cubicBezTo>
                      <a:pt x="1691640" y="2674620"/>
                      <a:pt x="1982470" y="2973070"/>
                      <a:pt x="2335530" y="2971800"/>
                    </a:cubicBezTo>
                    <a:cubicBezTo>
                      <a:pt x="2692400" y="2970530"/>
                      <a:pt x="2979420" y="2680970"/>
                      <a:pt x="2978150" y="2324100"/>
                    </a:cubicBezTo>
                    <a:cubicBezTo>
                      <a:pt x="2978150" y="2324100"/>
                      <a:pt x="2978150" y="2322830"/>
                      <a:pt x="2978150" y="2322830"/>
                    </a:cubicBezTo>
                    <a:cubicBezTo>
                      <a:pt x="2978150" y="2315210"/>
                      <a:pt x="2978150" y="2308860"/>
                      <a:pt x="2976880" y="2301240"/>
                    </a:cubicBezTo>
                    <a:lnTo>
                      <a:pt x="2978150" y="2301240"/>
                    </a:lnTo>
                    <a:cubicBezTo>
                      <a:pt x="2981960" y="2247900"/>
                      <a:pt x="2965450" y="2136140"/>
                      <a:pt x="2981960" y="2084070"/>
                    </a:cubicBezTo>
                    <a:cubicBezTo>
                      <a:pt x="3061970" y="1831340"/>
                      <a:pt x="3605530" y="1366520"/>
                      <a:pt x="3876040" y="1372870"/>
                    </a:cubicBezTo>
                    <a:lnTo>
                      <a:pt x="3903980" y="1372870"/>
                    </a:lnTo>
                    <a:cubicBezTo>
                      <a:pt x="4260850" y="1370330"/>
                      <a:pt x="4547870" y="1080770"/>
                      <a:pt x="4546600" y="723900"/>
                    </a:cubicBezTo>
                    <a:cubicBezTo>
                      <a:pt x="4546600" y="372110"/>
                      <a:pt x="4257040" y="85090"/>
                      <a:pt x="3902710" y="8509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50021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3874212"/>
              <a:ext cx="7618333" cy="2910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LA DISTRIBUCIÓN DE TODO TIPO DE BIENES Y PRODUCTOS EN TODO EL TERRITORIO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incluidas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las zonas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más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alejadas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centros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urbanos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través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4.000 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puntos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venta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nivel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estatal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más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150.000 m2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superficie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garantizando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distribución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alimentaria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las zonas rurales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819726"/>
            <a:ext cx="18075829" cy="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1023937" y="-3426076"/>
            <a:ext cx="0" cy="1450073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1889228" y="1914122"/>
            <a:ext cx="4486964" cy="6353578"/>
            <a:chOff x="0" y="0"/>
            <a:chExt cx="5982618" cy="8471437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86277" y="0"/>
              <a:ext cx="5210065" cy="5189753"/>
              <a:chOff x="0" y="0"/>
              <a:chExt cx="4560570" cy="45427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5080" y="-5080"/>
                <a:ext cx="4570730" cy="4552950"/>
              </a:xfrm>
              <a:custGeom>
                <a:avLst/>
                <a:gdLst/>
                <a:ahLst/>
                <a:cxnLst/>
                <a:rect l="l" t="t" r="r" b="b"/>
                <a:pathLst>
                  <a:path w="4570730" h="4552950">
                    <a:moveTo>
                      <a:pt x="30480" y="1676400"/>
                    </a:moveTo>
                    <a:cubicBezTo>
                      <a:pt x="30480" y="1385570"/>
                      <a:pt x="264160" y="1139190"/>
                      <a:pt x="554990" y="1139190"/>
                    </a:cubicBezTo>
                    <a:cubicBezTo>
                      <a:pt x="887730" y="1141730"/>
                      <a:pt x="1160780" y="873760"/>
                      <a:pt x="1163320" y="541020"/>
                    </a:cubicBezTo>
                    <a:cubicBezTo>
                      <a:pt x="1163320" y="537210"/>
                      <a:pt x="1163320" y="532130"/>
                      <a:pt x="1163320" y="528320"/>
                    </a:cubicBezTo>
                    <a:cubicBezTo>
                      <a:pt x="1162050" y="243840"/>
                      <a:pt x="1408430" y="10160"/>
                      <a:pt x="1694180" y="5080"/>
                    </a:cubicBezTo>
                    <a:cubicBezTo>
                      <a:pt x="1979930" y="0"/>
                      <a:pt x="2228850" y="226060"/>
                      <a:pt x="2245360" y="511810"/>
                    </a:cubicBezTo>
                    <a:cubicBezTo>
                      <a:pt x="2261870" y="797560"/>
                      <a:pt x="2052320" y="1054100"/>
                      <a:pt x="1769110" y="1085850"/>
                    </a:cubicBezTo>
                    <a:cubicBezTo>
                      <a:pt x="1711960" y="1092200"/>
                      <a:pt x="1653540" y="1089660"/>
                      <a:pt x="1597660" y="1099820"/>
                    </a:cubicBezTo>
                    <a:cubicBezTo>
                      <a:pt x="1292860" y="1156970"/>
                      <a:pt x="1092200" y="1424940"/>
                      <a:pt x="1117600" y="1736090"/>
                    </a:cubicBezTo>
                    <a:cubicBezTo>
                      <a:pt x="1143000" y="2047240"/>
                      <a:pt x="1391920" y="2259330"/>
                      <a:pt x="1696720" y="2266950"/>
                    </a:cubicBezTo>
                    <a:cubicBezTo>
                      <a:pt x="2032000" y="2274570"/>
                      <a:pt x="2274570" y="2538730"/>
                      <a:pt x="2244090" y="2863850"/>
                    </a:cubicBezTo>
                    <a:cubicBezTo>
                      <a:pt x="2218690" y="3144520"/>
                      <a:pt x="1969770" y="3361690"/>
                      <a:pt x="1685290" y="3351530"/>
                    </a:cubicBezTo>
                    <a:cubicBezTo>
                      <a:pt x="1400810" y="3341370"/>
                      <a:pt x="1162050" y="3107690"/>
                      <a:pt x="1163320" y="2825750"/>
                    </a:cubicBezTo>
                    <a:cubicBezTo>
                      <a:pt x="1165860" y="2493010"/>
                      <a:pt x="897890" y="2219960"/>
                      <a:pt x="565150" y="2217420"/>
                    </a:cubicBezTo>
                    <a:cubicBezTo>
                      <a:pt x="562610" y="2217420"/>
                      <a:pt x="560070" y="2217420"/>
                      <a:pt x="557530" y="2217420"/>
                    </a:cubicBezTo>
                    <a:cubicBezTo>
                      <a:pt x="262890" y="2218690"/>
                      <a:pt x="30480" y="1971040"/>
                      <a:pt x="30480" y="1676400"/>
                    </a:cubicBezTo>
                    <a:close/>
                    <a:moveTo>
                      <a:pt x="2880360" y="5080"/>
                    </a:moveTo>
                    <a:cubicBezTo>
                      <a:pt x="3172460" y="5080"/>
                      <a:pt x="3418840" y="238760"/>
                      <a:pt x="3418840" y="529590"/>
                    </a:cubicBezTo>
                    <a:cubicBezTo>
                      <a:pt x="3418840" y="882650"/>
                      <a:pt x="3714750" y="1140460"/>
                      <a:pt x="4042410" y="1137920"/>
                    </a:cubicBezTo>
                    <a:cubicBezTo>
                      <a:pt x="4326890" y="1136650"/>
                      <a:pt x="4560570" y="1383030"/>
                      <a:pt x="4565650" y="1668780"/>
                    </a:cubicBezTo>
                    <a:cubicBezTo>
                      <a:pt x="4570730" y="1958340"/>
                      <a:pt x="4347210" y="2200910"/>
                      <a:pt x="4057650" y="2219960"/>
                    </a:cubicBezTo>
                    <a:cubicBezTo>
                      <a:pt x="3770630" y="2237740"/>
                      <a:pt x="3516630" y="2026920"/>
                      <a:pt x="3484880" y="1743710"/>
                    </a:cubicBezTo>
                    <a:cubicBezTo>
                      <a:pt x="3478530" y="1686560"/>
                      <a:pt x="3481070" y="1628140"/>
                      <a:pt x="3469640" y="1572260"/>
                    </a:cubicBezTo>
                    <a:cubicBezTo>
                      <a:pt x="3412490" y="1267460"/>
                      <a:pt x="3133090" y="1066800"/>
                      <a:pt x="2820670" y="1092200"/>
                    </a:cubicBezTo>
                    <a:cubicBezTo>
                      <a:pt x="2528570" y="1116330"/>
                      <a:pt x="2298700" y="1366520"/>
                      <a:pt x="2291080" y="1671320"/>
                    </a:cubicBezTo>
                    <a:cubicBezTo>
                      <a:pt x="2283460" y="2006600"/>
                      <a:pt x="2018030" y="2249170"/>
                      <a:pt x="1694180" y="2218690"/>
                    </a:cubicBezTo>
                    <a:cubicBezTo>
                      <a:pt x="1413510" y="2193290"/>
                      <a:pt x="1196340" y="1944370"/>
                      <a:pt x="1206500" y="1659890"/>
                    </a:cubicBezTo>
                    <a:cubicBezTo>
                      <a:pt x="1216660" y="1375410"/>
                      <a:pt x="1450340" y="1136650"/>
                      <a:pt x="1731010" y="1137920"/>
                    </a:cubicBezTo>
                    <a:cubicBezTo>
                      <a:pt x="2063750" y="1141730"/>
                      <a:pt x="2335530" y="875030"/>
                      <a:pt x="2339340" y="542290"/>
                    </a:cubicBezTo>
                    <a:cubicBezTo>
                      <a:pt x="2339340" y="538480"/>
                      <a:pt x="2339340" y="535940"/>
                      <a:pt x="2339340" y="532130"/>
                    </a:cubicBezTo>
                    <a:cubicBezTo>
                      <a:pt x="2338070" y="237490"/>
                      <a:pt x="2585720" y="5080"/>
                      <a:pt x="2880360" y="5080"/>
                    </a:cubicBezTo>
                    <a:close/>
                    <a:moveTo>
                      <a:pt x="4552950" y="2863850"/>
                    </a:moveTo>
                    <a:cubicBezTo>
                      <a:pt x="4552950" y="3154680"/>
                      <a:pt x="4319270" y="3401060"/>
                      <a:pt x="4028440" y="3401060"/>
                    </a:cubicBezTo>
                    <a:cubicBezTo>
                      <a:pt x="3674110" y="3401060"/>
                      <a:pt x="3417570" y="3696970"/>
                      <a:pt x="3418840" y="4024630"/>
                    </a:cubicBezTo>
                    <a:cubicBezTo>
                      <a:pt x="3421380" y="4309110"/>
                      <a:pt x="3175000" y="4542790"/>
                      <a:pt x="2889250" y="4547870"/>
                    </a:cubicBezTo>
                    <a:cubicBezTo>
                      <a:pt x="2603500" y="4552950"/>
                      <a:pt x="2354580" y="4326890"/>
                      <a:pt x="2336800" y="4041140"/>
                    </a:cubicBezTo>
                    <a:cubicBezTo>
                      <a:pt x="2319020" y="3755390"/>
                      <a:pt x="2531110" y="3498850"/>
                      <a:pt x="2814320" y="3467100"/>
                    </a:cubicBezTo>
                    <a:cubicBezTo>
                      <a:pt x="2871470" y="3460750"/>
                      <a:pt x="2929890" y="3463290"/>
                      <a:pt x="2985770" y="3453130"/>
                    </a:cubicBezTo>
                    <a:cubicBezTo>
                      <a:pt x="3290570" y="3395980"/>
                      <a:pt x="3491230" y="3115310"/>
                      <a:pt x="3465830" y="2802890"/>
                    </a:cubicBezTo>
                    <a:cubicBezTo>
                      <a:pt x="3441700" y="2510790"/>
                      <a:pt x="3191510" y="2255520"/>
                      <a:pt x="2886710" y="2247900"/>
                    </a:cubicBezTo>
                    <a:cubicBezTo>
                      <a:pt x="2551430" y="2240280"/>
                      <a:pt x="2321560" y="1974850"/>
                      <a:pt x="2350770" y="1651000"/>
                    </a:cubicBezTo>
                    <a:cubicBezTo>
                      <a:pt x="2377440" y="1370330"/>
                      <a:pt x="2613660" y="1153160"/>
                      <a:pt x="2898140" y="1163320"/>
                    </a:cubicBezTo>
                    <a:cubicBezTo>
                      <a:pt x="3181350" y="1173480"/>
                      <a:pt x="3407410" y="1405890"/>
                      <a:pt x="3407410" y="1689100"/>
                    </a:cubicBezTo>
                    <a:cubicBezTo>
                      <a:pt x="3406140" y="2035810"/>
                      <a:pt x="3698240" y="2322830"/>
                      <a:pt x="4025900" y="2321560"/>
                    </a:cubicBezTo>
                    <a:cubicBezTo>
                      <a:pt x="4320540" y="2321560"/>
                      <a:pt x="4552950" y="2569210"/>
                      <a:pt x="4552950" y="2863850"/>
                    </a:cubicBezTo>
                    <a:close/>
                    <a:moveTo>
                      <a:pt x="1701800" y="4535170"/>
                    </a:moveTo>
                    <a:cubicBezTo>
                      <a:pt x="1410970" y="4535170"/>
                      <a:pt x="1164590" y="4301490"/>
                      <a:pt x="1164590" y="4010660"/>
                    </a:cubicBezTo>
                    <a:cubicBezTo>
                      <a:pt x="1164590" y="3657600"/>
                      <a:pt x="855980" y="3399790"/>
                      <a:pt x="528320" y="3402330"/>
                    </a:cubicBezTo>
                    <a:cubicBezTo>
                      <a:pt x="243840" y="3403600"/>
                      <a:pt x="10160" y="3157220"/>
                      <a:pt x="5080" y="2871470"/>
                    </a:cubicBezTo>
                    <a:cubicBezTo>
                      <a:pt x="0" y="2585720"/>
                      <a:pt x="226060" y="2336800"/>
                      <a:pt x="511810" y="2319020"/>
                    </a:cubicBezTo>
                    <a:cubicBezTo>
                      <a:pt x="797560" y="2301240"/>
                      <a:pt x="1054100" y="2513330"/>
                      <a:pt x="1085850" y="2796540"/>
                    </a:cubicBezTo>
                    <a:cubicBezTo>
                      <a:pt x="1092200" y="2853690"/>
                      <a:pt x="1089660" y="2912110"/>
                      <a:pt x="1099820" y="2967990"/>
                    </a:cubicBezTo>
                    <a:cubicBezTo>
                      <a:pt x="1156970" y="3272790"/>
                      <a:pt x="1450340" y="3473450"/>
                      <a:pt x="1761490" y="3448050"/>
                    </a:cubicBezTo>
                    <a:cubicBezTo>
                      <a:pt x="2072640" y="3422650"/>
                      <a:pt x="2297430" y="3173730"/>
                      <a:pt x="2305050" y="2868930"/>
                    </a:cubicBezTo>
                    <a:cubicBezTo>
                      <a:pt x="2312670" y="2533650"/>
                      <a:pt x="2576830" y="2291080"/>
                      <a:pt x="2901950" y="2321560"/>
                    </a:cubicBezTo>
                    <a:cubicBezTo>
                      <a:pt x="3182620" y="2346960"/>
                      <a:pt x="3399790" y="2595880"/>
                      <a:pt x="3389630" y="2880360"/>
                    </a:cubicBezTo>
                    <a:cubicBezTo>
                      <a:pt x="3379470" y="3164839"/>
                      <a:pt x="3145790" y="3403600"/>
                      <a:pt x="2863850" y="3402330"/>
                    </a:cubicBezTo>
                    <a:cubicBezTo>
                      <a:pt x="2517140" y="3401060"/>
                      <a:pt x="2242820" y="3680460"/>
                      <a:pt x="2244090" y="4008120"/>
                    </a:cubicBezTo>
                    <a:cubicBezTo>
                      <a:pt x="2244090" y="4302760"/>
                      <a:pt x="1996440" y="4535170"/>
                      <a:pt x="1701800" y="453517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4614" r="-24614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6398797"/>
              <a:ext cx="5982618" cy="207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UNA BANCA RESPONSABLE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comprometida con las necesidades de las personas y de los territorios a través de los bancos cooperativos y la banca ética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9F93F67-3DAB-F761-254B-C269416FAE12}"/>
              </a:ext>
            </a:extLst>
          </p:cNvPr>
          <p:cNvGrpSpPr/>
          <p:nvPr/>
        </p:nvGrpSpPr>
        <p:grpSpPr>
          <a:xfrm>
            <a:off x="7360508" y="1914122"/>
            <a:ext cx="4486964" cy="7267978"/>
            <a:chOff x="7360508" y="1914122"/>
            <a:chExt cx="4486964" cy="726797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7656771" y="1914122"/>
              <a:ext cx="3894438" cy="3892315"/>
              <a:chOff x="0" y="0"/>
              <a:chExt cx="4658360" cy="465582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10160"/>
                <a:ext cx="4658360" cy="4668519"/>
              </a:xfrm>
              <a:custGeom>
                <a:avLst/>
                <a:gdLst/>
                <a:ahLst/>
                <a:cxnLst/>
                <a:rect l="l" t="t" r="r" b="b"/>
                <a:pathLst>
                  <a:path w="4658360" h="4668519">
                    <a:moveTo>
                      <a:pt x="4658360" y="2294890"/>
                    </a:moveTo>
                    <a:cubicBezTo>
                      <a:pt x="4654550" y="2772410"/>
                      <a:pt x="4324350" y="3102610"/>
                      <a:pt x="3882390" y="3116580"/>
                    </a:cubicBezTo>
                    <a:cubicBezTo>
                      <a:pt x="3511550" y="3128010"/>
                      <a:pt x="3215640" y="3357880"/>
                      <a:pt x="3130550" y="3702050"/>
                    </a:cubicBezTo>
                    <a:cubicBezTo>
                      <a:pt x="3115310" y="3771900"/>
                      <a:pt x="3107690" y="3844290"/>
                      <a:pt x="3106420" y="3915410"/>
                    </a:cubicBezTo>
                    <a:cubicBezTo>
                      <a:pt x="3088640" y="4340860"/>
                      <a:pt x="2748280" y="4668519"/>
                      <a:pt x="2325370" y="4667250"/>
                    </a:cubicBezTo>
                    <a:cubicBezTo>
                      <a:pt x="1902460" y="4665980"/>
                      <a:pt x="1565910" y="4333240"/>
                      <a:pt x="1553210" y="3907790"/>
                    </a:cubicBezTo>
                    <a:cubicBezTo>
                      <a:pt x="1539240" y="3441700"/>
                      <a:pt x="1230630" y="3133090"/>
                      <a:pt x="760730" y="3116580"/>
                    </a:cubicBezTo>
                    <a:cubicBezTo>
                      <a:pt x="334010" y="3100070"/>
                      <a:pt x="1270" y="2762250"/>
                      <a:pt x="0" y="2343150"/>
                    </a:cubicBezTo>
                    <a:cubicBezTo>
                      <a:pt x="0" y="1922780"/>
                      <a:pt x="332740" y="1577340"/>
                      <a:pt x="753110" y="1562100"/>
                    </a:cubicBezTo>
                    <a:cubicBezTo>
                      <a:pt x="1236980" y="1543050"/>
                      <a:pt x="1536700" y="1243330"/>
                      <a:pt x="1553210" y="760730"/>
                    </a:cubicBezTo>
                    <a:cubicBezTo>
                      <a:pt x="1568450" y="350520"/>
                      <a:pt x="1899920" y="21590"/>
                      <a:pt x="2310130" y="11430"/>
                    </a:cubicBezTo>
                    <a:cubicBezTo>
                      <a:pt x="2716530" y="0"/>
                      <a:pt x="3068320" y="311150"/>
                      <a:pt x="3102610" y="712470"/>
                    </a:cubicBezTo>
                    <a:cubicBezTo>
                      <a:pt x="3136900" y="1113790"/>
                      <a:pt x="2856230" y="1489710"/>
                      <a:pt x="2448560" y="1551940"/>
                    </a:cubicBezTo>
                    <a:cubicBezTo>
                      <a:pt x="2369820" y="1564640"/>
                      <a:pt x="2287270" y="1560830"/>
                      <a:pt x="2208530" y="1573530"/>
                    </a:cubicBezTo>
                    <a:cubicBezTo>
                      <a:pt x="1800860" y="1638300"/>
                      <a:pt x="1513840" y="2010410"/>
                      <a:pt x="1555750" y="2414270"/>
                    </a:cubicBezTo>
                    <a:cubicBezTo>
                      <a:pt x="1597660" y="2818130"/>
                      <a:pt x="1945640" y="3128010"/>
                      <a:pt x="2349500" y="3116580"/>
                    </a:cubicBezTo>
                    <a:cubicBezTo>
                      <a:pt x="2763520" y="3106420"/>
                      <a:pt x="3096260" y="2772410"/>
                      <a:pt x="3105150" y="2358390"/>
                    </a:cubicBezTo>
                    <a:cubicBezTo>
                      <a:pt x="3115310" y="2018030"/>
                      <a:pt x="3265170" y="1764030"/>
                      <a:pt x="3577590" y="1628140"/>
                    </a:cubicBezTo>
                    <a:cubicBezTo>
                      <a:pt x="3890010" y="1492250"/>
                      <a:pt x="4154170" y="1551940"/>
                      <a:pt x="4398010" y="1761490"/>
                    </a:cubicBezTo>
                    <a:cubicBezTo>
                      <a:pt x="4573270" y="1912620"/>
                      <a:pt x="4654550" y="2112010"/>
                      <a:pt x="4658360" y="2294890"/>
                    </a:cubicBezTo>
                    <a:close/>
                    <a:moveTo>
                      <a:pt x="730250" y="3237230"/>
                    </a:moveTo>
                    <a:cubicBezTo>
                      <a:pt x="1084580" y="3234690"/>
                      <a:pt x="1375410" y="3520440"/>
                      <a:pt x="1377950" y="3870960"/>
                    </a:cubicBezTo>
                    <a:cubicBezTo>
                      <a:pt x="1381760" y="4227830"/>
                      <a:pt x="1097280" y="4519930"/>
                      <a:pt x="740410" y="4523740"/>
                    </a:cubicBezTo>
                    <a:cubicBezTo>
                      <a:pt x="740410" y="4523740"/>
                      <a:pt x="739140" y="4523740"/>
                      <a:pt x="739140" y="4523740"/>
                    </a:cubicBezTo>
                    <a:cubicBezTo>
                      <a:pt x="386080" y="4527550"/>
                      <a:pt x="92710" y="4236720"/>
                      <a:pt x="91440" y="3879850"/>
                    </a:cubicBezTo>
                    <a:cubicBezTo>
                      <a:pt x="90170" y="3522980"/>
                      <a:pt x="378460" y="3239770"/>
                      <a:pt x="730250" y="3237230"/>
                    </a:cubicBezTo>
                    <a:close/>
                    <a:moveTo>
                      <a:pt x="764540" y="128270"/>
                    </a:moveTo>
                    <a:cubicBezTo>
                      <a:pt x="1118870" y="125730"/>
                      <a:pt x="1409700" y="411480"/>
                      <a:pt x="1412240" y="762000"/>
                    </a:cubicBezTo>
                    <a:cubicBezTo>
                      <a:pt x="1416050" y="1118870"/>
                      <a:pt x="1131570" y="1410970"/>
                      <a:pt x="774700" y="1414780"/>
                    </a:cubicBezTo>
                    <a:cubicBezTo>
                      <a:pt x="774700" y="1414780"/>
                      <a:pt x="773430" y="1414780"/>
                      <a:pt x="773430" y="1414780"/>
                    </a:cubicBezTo>
                    <a:cubicBezTo>
                      <a:pt x="420370" y="1418590"/>
                      <a:pt x="127000" y="1126490"/>
                      <a:pt x="125730" y="770890"/>
                    </a:cubicBezTo>
                    <a:cubicBezTo>
                      <a:pt x="124460" y="415290"/>
                      <a:pt x="412750" y="130810"/>
                      <a:pt x="764540" y="128270"/>
                    </a:cubicBezTo>
                    <a:close/>
                    <a:moveTo>
                      <a:pt x="3893820" y="3237230"/>
                    </a:moveTo>
                    <a:cubicBezTo>
                      <a:pt x="4246880" y="3234690"/>
                      <a:pt x="4538980" y="3520440"/>
                      <a:pt x="4541520" y="3870960"/>
                    </a:cubicBezTo>
                    <a:cubicBezTo>
                      <a:pt x="4545330" y="4227830"/>
                      <a:pt x="4260850" y="4519930"/>
                      <a:pt x="3903980" y="4523740"/>
                    </a:cubicBezTo>
                    <a:cubicBezTo>
                      <a:pt x="3903980" y="4523740"/>
                      <a:pt x="3902710" y="4523740"/>
                      <a:pt x="3902710" y="4523740"/>
                    </a:cubicBezTo>
                    <a:cubicBezTo>
                      <a:pt x="3549650" y="4527550"/>
                      <a:pt x="3256280" y="4236720"/>
                      <a:pt x="3253740" y="3879850"/>
                    </a:cubicBezTo>
                    <a:cubicBezTo>
                      <a:pt x="3251200" y="3522980"/>
                      <a:pt x="3542030" y="3239770"/>
                      <a:pt x="3893820" y="3237230"/>
                    </a:cubicBezTo>
                    <a:close/>
                    <a:moveTo>
                      <a:pt x="3902710" y="85090"/>
                    </a:moveTo>
                    <a:cubicBezTo>
                      <a:pt x="3550920" y="85090"/>
                      <a:pt x="3260090" y="373380"/>
                      <a:pt x="3260090" y="723900"/>
                    </a:cubicBezTo>
                    <a:cubicBezTo>
                      <a:pt x="3258820" y="736600"/>
                      <a:pt x="3260090" y="749300"/>
                      <a:pt x="3260090" y="763270"/>
                    </a:cubicBezTo>
                    <a:cubicBezTo>
                      <a:pt x="3260090" y="777240"/>
                      <a:pt x="3258820" y="792480"/>
                      <a:pt x="3258820" y="807720"/>
                    </a:cubicBezTo>
                    <a:cubicBezTo>
                      <a:pt x="3251200" y="890270"/>
                      <a:pt x="3241040" y="1029970"/>
                      <a:pt x="3204210" y="1103630"/>
                    </a:cubicBezTo>
                    <a:cubicBezTo>
                      <a:pt x="3093720" y="1320800"/>
                      <a:pt x="2687320" y="1681480"/>
                      <a:pt x="2443480" y="1678940"/>
                    </a:cubicBezTo>
                    <a:cubicBezTo>
                      <a:pt x="2413000" y="1678940"/>
                      <a:pt x="2382519" y="1681480"/>
                      <a:pt x="2352040" y="1685290"/>
                    </a:cubicBezTo>
                    <a:lnTo>
                      <a:pt x="2334260" y="1685290"/>
                    </a:lnTo>
                    <a:cubicBezTo>
                      <a:pt x="1982470" y="1685290"/>
                      <a:pt x="1691640" y="1973580"/>
                      <a:pt x="1691640" y="2324100"/>
                    </a:cubicBezTo>
                    <a:cubicBezTo>
                      <a:pt x="1691640" y="2674620"/>
                      <a:pt x="1982470" y="2973070"/>
                      <a:pt x="2335530" y="2971800"/>
                    </a:cubicBezTo>
                    <a:cubicBezTo>
                      <a:pt x="2692400" y="2970530"/>
                      <a:pt x="2979420" y="2680970"/>
                      <a:pt x="2978150" y="2324100"/>
                    </a:cubicBezTo>
                    <a:cubicBezTo>
                      <a:pt x="2978150" y="2324100"/>
                      <a:pt x="2978150" y="2322830"/>
                      <a:pt x="2978150" y="2322830"/>
                    </a:cubicBezTo>
                    <a:cubicBezTo>
                      <a:pt x="2978150" y="2315210"/>
                      <a:pt x="2978150" y="2308860"/>
                      <a:pt x="2976880" y="2301240"/>
                    </a:cubicBezTo>
                    <a:lnTo>
                      <a:pt x="2978150" y="2301240"/>
                    </a:lnTo>
                    <a:cubicBezTo>
                      <a:pt x="2981960" y="2247900"/>
                      <a:pt x="2965450" y="2136140"/>
                      <a:pt x="2981960" y="2084070"/>
                    </a:cubicBezTo>
                    <a:cubicBezTo>
                      <a:pt x="3061970" y="1831340"/>
                      <a:pt x="3605530" y="1366520"/>
                      <a:pt x="3876040" y="1372870"/>
                    </a:cubicBezTo>
                    <a:lnTo>
                      <a:pt x="3903980" y="1372870"/>
                    </a:lnTo>
                    <a:cubicBezTo>
                      <a:pt x="4260850" y="1370330"/>
                      <a:pt x="4547870" y="1080770"/>
                      <a:pt x="4546600" y="723900"/>
                    </a:cubicBezTo>
                    <a:cubicBezTo>
                      <a:pt x="4546600" y="372110"/>
                      <a:pt x="4257040" y="85090"/>
                      <a:pt x="3902710" y="8509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40669" r="-9352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7360508" y="6675120"/>
              <a:ext cx="4486964" cy="2506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UNA SANIDAD DE CALIDAD Y PARA TODOS, A TRAVÉS DEL COOPERATIVISMO SANITARIO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 genera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más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35.000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empleos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factura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más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1.500 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mil de euros.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Además,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60% de la </a:t>
              </a:r>
              <a:r>
                <a:rPr lang="en-US" sz="1800" b="1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distribución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farmacéutica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España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está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está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gestionada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por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cooperativas</a:t>
              </a:r>
              <a:endPara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2" name="Group 12"/>
          <p:cNvGrpSpPr/>
          <p:nvPr/>
        </p:nvGrpSpPr>
        <p:grpSpPr>
          <a:xfrm>
            <a:off x="12831788" y="1914122"/>
            <a:ext cx="4486964" cy="7296553"/>
            <a:chOff x="0" y="0"/>
            <a:chExt cx="5982618" cy="972873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6398797"/>
              <a:ext cx="5982618" cy="3329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DAR COBERTURA ASEGURADORA A DETERMINADOS COLECTIVOS A TRAVÉS DE LAS MUTUALIDADES DE PREVISIÓN SOCIAL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que representan en España el</a:t>
              </a: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25%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del sector asegurador, gestionando más de </a:t>
              </a: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46,000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millones de euros para </a:t>
              </a:r>
              <a:r>
                <a:rPr lang="en-US" sz="1800" b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2.000.000</a:t>
              </a:r>
              <a:r>
                <a:rPr lang="en-US" sz="180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mutualistas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386277" y="0"/>
              <a:ext cx="5210065" cy="5189753"/>
              <a:chOff x="0" y="0"/>
              <a:chExt cx="4560570" cy="45427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5080" y="-5080"/>
                <a:ext cx="4570730" cy="4552950"/>
              </a:xfrm>
              <a:custGeom>
                <a:avLst/>
                <a:gdLst/>
                <a:ahLst/>
                <a:cxnLst/>
                <a:rect l="l" t="t" r="r" b="b"/>
                <a:pathLst>
                  <a:path w="4570730" h="4552950">
                    <a:moveTo>
                      <a:pt x="30480" y="1676400"/>
                    </a:moveTo>
                    <a:cubicBezTo>
                      <a:pt x="30480" y="1385570"/>
                      <a:pt x="264160" y="1139190"/>
                      <a:pt x="554990" y="1139190"/>
                    </a:cubicBezTo>
                    <a:cubicBezTo>
                      <a:pt x="887730" y="1141730"/>
                      <a:pt x="1160780" y="873760"/>
                      <a:pt x="1163320" y="541020"/>
                    </a:cubicBezTo>
                    <a:cubicBezTo>
                      <a:pt x="1163320" y="537210"/>
                      <a:pt x="1163320" y="532130"/>
                      <a:pt x="1163320" y="528320"/>
                    </a:cubicBezTo>
                    <a:cubicBezTo>
                      <a:pt x="1162050" y="243840"/>
                      <a:pt x="1408430" y="10160"/>
                      <a:pt x="1694180" y="5080"/>
                    </a:cubicBezTo>
                    <a:cubicBezTo>
                      <a:pt x="1979930" y="0"/>
                      <a:pt x="2228850" y="226060"/>
                      <a:pt x="2245360" y="511810"/>
                    </a:cubicBezTo>
                    <a:cubicBezTo>
                      <a:pt x="2261870" y="797560"/>
                      <a:pt x="2052320" y="1054100"/>
                      <a:pt x="1769110" y="1085850"/>
                    </a:cubicBezTo>
                    <a:cubicBezTo>
                      <a:pt x="1711960" y="1092200"/>
                      <a:pt x="1653540" y="1089660"/>
                      <a:pt x="1597660" y="1099820"/>
                    </a:cubicBezTo>
                    <a:cubicBezTo>
                      <a:pt x="1292860" y="1156970"/>
                      <a:pt x="1092200" y="1424940"/>
                      <a:pt x="1117600" y="1736090"/>
                    </a:cubicBezTo>
                    <a:cubicBezTo>
                      <a:pt x="1143000" y="2047240"/>
                      <a:pt x="1391920" y="2259330"/>
                      <a:pt x="1696720" y="2266950"/>
                    </a:cubicBezTo>
                    <a:cubicBezTo>
                      <a:pt x="2032000" y="2274570"/>
                      <a:pt x="2274570" y="2538730"/>
                      <a:pt x="2244090" y="2863850"/>
                    </a:cubicBezTo>
                    <a:cubicBezTo>
                      <a:pt x="2218690" y="3144520"/>
                      <a:pt x="1969770" y="3361690"/>
                      <a:pt x="1685290" y="3351530"/>
                    </a:cubicBezTo>
                    <a:cubicBezTo>
                      <a:pt x="1400810" y="3341370"/>
                      <a:pt x="1162050" y="3107690"/>
                      <a:pt x="1163320" y="2825750"/>
                    </a:cubicBezTo>
                    <a:cubicBezTo>
                      <a:pt x="1165860" y="2493010"/>
                      <a:pt x="897890" y="2219960"/>
                      <a:pt x="565150" y="2217420"/>
                    </a:cubicBezTo>
                    <a:cubicBezTo>
                      <a:pt x="562610" y="2217420"/>
                      <a:pt x="560070" y="2217420"/>
                      <a:pt x="557530" y="2217420"/>
                    </a:cubicBezTo>
                    <a:cubicBezTo>
                      <a:pt x="262890" y="2218690"/>
                      <a:pt x="30480" y="1971040"/>
                      <a:pt x="30480" y="1676400"/>
                    </a:cubicBezTo>
                    <a:close/>
                    <a:moveTo>
                      <a:pt x="2880360" y="5080"/>
                    </a:moveTo>
                    <a:cubicBezTo>
                      <a:pt x="3172460" y="5080"/>
                      <a:pt x="3418840" y="238760"/>
                      <a:pt x="3418840" y="529590"/>
                    </a:cubicBezTo>
                    <a:cubicBezTo>
                      <a:pt x="3418840" y="882650"/>
                      <a:pt x="3714750" y="1140460"/>
                      <a:pt x="4042410" y="1137920"/>
                    </a:cubicBezTo>
                    <a:cubicBezTo>
                      <a:pt x="4326890" y="1136650"/>
                      <a:pt x="4560570" y="1383030"/>
                      <a:pt x="4565650" y="1668780"/>
                    </a:cubicBezTo>
                    <a:cubicBezTo>
                      <a:pt x="4570730" y="1958340"/>
                      <a:pt x="4347210" y="2200910"/>
                      <a:pt x="4057650" y="2219960"/>
                    </a:cubicBezTo>
                    <a:cubicBezTo>
                      <a:pt x="3770630" y="2237740"/>
                      <a:pt x="3516630" y="2026920"/>
                      <a:pt x="3484880" y="1743710"/>
                    </a:cubicBezTo>
                    <a:cubicBezTo>
                      <a:pt x="3478530" y="1686560"/>
                      <a:pt x="3481070" y="1628140"/>
                      <a:pt x="3469640" y="1572260"/>
                    </a:cubicBezTo>
                    <a:cubicBezTo>
                      <a:pt x="3412490" y="1267460"/>
                      <a:pt x="3133090" y="1066800"/>
                      <a:pt x="2820670" y="1092200"/>
                    </a:cubicBezTo>
                    <a:cubicBezTo>
                      <a:pt x="2528570" y="1116330"/>
                      <a:pt x="2298700" y="1366520"/>
                      <a:pt x="2291080" y="1671320"/>
                    </a:cubicBezTo>
                    <a:cubicBezTo>
                      <a:pt x="2283460" y="2006600"/>
                      <a:pt x="2018030" y="2249170"/>
                      <a:pt x="1694180" y="2218690"/>
                    </a:cubicBezTo>
                    <a:cubicBezTo>
                      <a:pt x="1413510" y="2193290"/>
                      <a:pt x="1196340" y="1944370"/>
                      <a:pt x="1206500" y="1659890"/>
                    </a:cubicBezTo>
                    <a:cubicBezTo>
                      <a:pt x="1216660" y="1375410"/>
                      <a:pt x="1450340" y="1136650"/>
                      <a:pt x="1731010" y="1137920"/>
                    </a:cubicBezTo>
                    <a:cubicBezTo>
                      <a:pt x="2063750" y="1141730"/>
                      <a:pt x="2335530" y="875030"/>
                      <a:pt x="2339340" y="542290"/>
                    </a:cubicBezTo>
                    <a:cubicBezTo>
                      <a:pt x="2339340" y="538480"/>
                      <a:pt x="2339340" y="535940"/>
                      <a:pt x="2339340" y="532130"/>
                    </a:cubicBezTo>
                    <a:cubicBezTo>
                      <a:pt x="2338070" y="237490"/>
                      <a:pt x="2585720" y="5080"/>
                      <a:pt x="2880360" y="5080"/>
                    </a:cubicBezTo>
                    <a:close/>
                    <a:moveTo>
                      <a:pt x="4552950" y="2863850"/>
                    </a:moveTo>
                    <a:cubicBezTo>
                      <a:pt x="4552950" y="3154680"/>
                      <a:pt x="4319270" y="3401060"/>
                      <a:pt x="4028440" y="3401060"/>
                    </a:cubicBezTo>
                    <a:cubicBezTo>
                      <a:pt x="3674110" y="3401060"/>
                      <a:pt x="3417570" y="3696970"/>
                      <a:pt x="3418840" y="4024630"/>
                    </a:cubicBezTo>
                    <a:cubicBezTo>
                      <a:pt x="3421380" y="4309110"/>
                      <a:pt x="3175000" y="4542790"/>
                      <a:pt x="2889250" y="4547870"/>
                    </a:cubicBezTo>
                    <a:cubicBezTo>
                      <a:pt x="2603500" y="4552950"/>
                      <a:pt x="2354580" y="4326890"/>
                      <a:pt x="2336800" y="4041140"/>
                    </a:cubicBezTo>
                    <a:cubicBezTo>
                      <a:pt x="2319020" y="3755390"/>
                      <a:pt x="2531110" y="3498850"/>
                      <a:pt x="2814320" y="3467100"/>
                    </a:cubicBezTo>
                    <a:cubicBezTo>
                      <a:pt x="2871470" y="3460750"/>
                      <a:pt x="2929890" y="3463290"/>
                      <a:pt x="2985770" y="3453130"/>
                    </a:cubicBezTo>
                    <a:cubicBezTo>
                      <a:pt x="3290570" y="3395980"/>
                      <a:pt x="3491230" y="3115310"/>
                      <a:pt x="3465830" y="2802890"/>
                    </a:cubicBezTo>
                    <a:cubicBezTo>
                      <a:pt x="3441700" y="2510790"/>
                      <a:pt x="3191510" y="2255520"/>
                      <a:pt x="2886710" y="2247900"/>
                    </a:cubicBezTo>
                    <a:cubicBezTo>
                      <a:pt x="2551430" y="2240280"/>
                      <a:pt x="2321560" y="1974850"/>
                      <a:pt x="2350770" y="1651000"/>
                    </a:cubicBezTo>
                    <a:cubicBezTo>
                      <a:pt x="2377440" y="1370330"/>
                      <a:pt x="2613660" y="1153160"/>
                      <a:pt x="2898140" y="1163320"/>
                    </a:cubicBezTo>
                    <a:cubicBezTo>
                      <a:pt x="3181350" y="1173480"/>
                      <a:pt x="3407410" y="1405890"/>
                      <a:pt x="3407410" y="1689100"/>
                    </a:cubicBezTo>
                    <a:cubicBezTo>
                      <a:pt x="3406140" y="2035810"/>
                      <a:pt x="3698240" y="2322830"/>
                      <a:pt x="4025900" y="2321560"/>
                    </a:cubicBezTo>
                    <a:cubicBezTo>
                      <a:pt x="4320540" y="2321560"/>
                      <a:pt x="4552950" y="2569210"/>
                      <a:pt x="4552950" y="2863850"/>
                    </a:cubicBezTo>
                    <a:close/>
                    <a:moveTo>
                      <a:pt x="1701800" y="4535170"/>
                    </a:moveTo>
                    <a:cubicBezTo>
                      <a:pt x="1410970" y="4535170"/>
                      <a:pt x="1164590" y="4301490"/>
                      <a:pt x="1164590" y="4010660"/>
                    </a:cubicBezTo>
                    <a:cubicBezTo>
                      <a:pt x="1164590" y="3657600"/>
                      <a:pt x="855980" y="3399790"/>
                      <a:pt x="528320" y="3402330"/>
                    </a:cubicBezTo>
                    <a:cubicBezTo>
                      <a:pt x="243840" y="3403600"/>
                      <a:pt x="10160" y="3157220"/>
                      <a:pt x="5080" y="2871470"/>
                    </a:cubicBezTo>
                    <a:cubicBezTo>
                      <a:pt x="0" y="2585720"/>
                      <a:pt x="226060" y="2336800"/>
                      <a:pt x="511810" y="2319020"/>
                    </a:cubicBezTo>
                    <a:cubicBezTo>
                      <a:pt x="797560" y="2301240"/>
                      <a:pt x="1054100" y="2513330"/>
                      <a:pt x="1085850" y="2796540"/>
                    </a:cubicBezTo>
                    <a:cubicBezTo>
                      <a:pt x="1092200" y="2853690"/>
                      <a:pt x="1089660" y="2912110"/>
                      <a:pt x="1099820" y="2967990"/>
                    </a:cubicBezTo>
                    <a:cubicBezTo>
                      <a:pt x="1156970" y="3272790"/>
                      <a:pt x="1450340" y="3473450"/>
                      <a:pt x="1761490" y="3448050"/>
                    </a:cubicBezTo>
                    <a:cubicBezTo>
                      <a:pt x="2072640" y="3422650"/>
                      <a:pt x="2297430" y="3173730"/>
                      <a:pt x="2305050" y="2868930"/>
                    </a:cubicBezTo>
                    <a:cubicBezTo>
                      <a:pt x="2312670" y="2533650"/>
                      <a:pt x="2576830" y="2291080"/>
                      <a:pt x="2901950" y="2321560"/>
                    </a:cubicBezTo>
                    <a:cubicBezTo>
                      <a:pt x="3182620" y="2346960"/>
                      <a:pt x="3399790" y="2595880"/>
                      <a:pt x="3389630" y="2880360"/>
                    </a:cubicBezTo>
                    <a:cubicBezTo>
                      <a:pt x="3379470" y="3164839"/>
                      <a:pt x="3145790" y="3403600"/>
                      <a:pt x="2863850" y="3402330"/>
                    </a:cubicBezTo>
                    <a:cubicBezTo>
                      <a:pt x="2517140" y="3401060"/>
                      <a:pt x="2242820" y="3680460"/>
                      <a:pt x="2244090" y="4008120"/>
                    </a:cubicBezTo>
                    <a:cubicBezTo>
                      <a:pt x="2244090" y="4302760"/>
                      <a:pt x="1996440" y="4535170"/>
                      <a:pt x="1701800" y="453517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48285" r="-1129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85" y="-266700"/>
            <a:ext cx="18261615" cy="12519143"/>
          </a:xfrm>
          <a:custGeom>
            <a:avLst/>
            <a:gdLst/>
            <a:ahLst/>
            <a:cxnLst/>
            <a:rect l="l" t="t" r="r" b="b"/>
            <a:pathLst>
              <a:path w="18261615" h="12519143">
                <a:moveTo>
                  <a:pt x="0" y="0"/>
                </a:moveTo>
                <a:lnTo>
                  <a:pt x="18261615" y="0"/>
                </a:lnTo>
                <a:lnTo>
                  <a:pt x="18261615" y="12519143"/>
                </a:lnTo>
                <a:lnTo>
                  <a:pt x="0" y="12519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-1447" r="-144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569674" y="4088158"/>
            <a:ext cx="4230195" cy="30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Desarrollo local y territorial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6255" y="2298004"/>
            <a:ext cx="6089238" cy="93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Servir de acelerador de la innovación social y tecnológica al servicio de las personas y las comunidades localess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74474" y="9266776"/>
            <a:ext cx="5927597" cy="30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Asegurar la solidaridad entre las generaciones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2199" y="5120693"/>
            <a:ext cx="5029088" cy="1561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Fomentar la igualdad de oportunidades para todos, con independencia de su género, grupo étnico, religión, o creencias, discapacidad, edad u orientación sexual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510340"/>
            <a:ext cx="4739023" cy="93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Mejorar los niveles de protección social y el acceso a servicios sociales de calidad (como la asistencia médica)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72252" y="2298004"/>
            <a:ext cx="5383650" cy="93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Promover la competitividad y la consecución de un crecimiento inteligente, sostenible e inclusivo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21522" y="9266776"/>
            <a:ext cx="5560365" cy="30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Crear empleo de alta calidad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46039" y="7353178"/>
            <a:ext cx="5320110" cy="124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Luchar contra el cambio climático promoviendo la economía circular y favoreciendo la transición ecológica y las energías renovables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46039" y="3930995"/>
            <a:ext cx="4923513" cy="61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Preservar y desarrollar el modelo social europeo y los valores democráticos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38231" y="5277856"/>
            <a:ext cx="4516676" cy="124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Reducir las desigualdades y promover la cohesión social a través de la integración social y laboral de todas las personas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39805" y="1685144"/>
            <a:ext cx="2391241" cy="30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76"/>
              </a:lnSpc>
            </a:pPr>
            <a:r>
              <a:rPr lang="en-US" sz="1807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ODS Agenda 2030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4529" y="571025"/>
            <a:ext cx="15850552" cy="54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3"/>
              </a:lnSpc>
              <a:spcBef>
                <a:spcPct val="0"/>
              </a:spcBef>
            </a:pPr>
            <a:r>
              <a:rPr lang="en-US" sz="3629" b="1" u="none" strike="noStrike">
                <a:solidFill>
                  <a:srgbClr val="FFFFFF"/>
                </a:solidFill>
                <a:latin typeface="Cinzel Bold"/>
                <a:ea typeface="Cinzel Bold"/>
                <a:cs typeface="Cinzel Bold"/>
                <a:sym typeface="Cinzel Bold"/>
              </a:rPr>
              <a:t>VALOR AÑADIDO DE LAS EMPRESAS DE ECONOMÍA SOCIAL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C82080F-78A2-64C2-19C5-8C28C8046DB2}"/>
              </a:ext>
            </a:extLst>
          </p:cNvPr>
          <p:cNvGrpSpPr/>
          <p:nvPr/>
        </p:nvGrpSpPr>
        <p:grpSpPr>
          <a:xfrm>
            <a:off x="4738639" y="2251039"/>
            <a:ext cx="12923343" cy="533051"/>
            <a:chOff x="4738639" y="2251039"/>
            <a:chExt cx="12923343" cy="533051"/>
          </a:xfrm>
        </p:grpSpPr>
        <p:sp>
          <p:nvSpPr>
            <p:cNvPr id="3" name="TextBox 3"/>
            <p:cNvSpPr txBox="1"/>
            <p:nvPr/>
          </p:nvSpPr>
          <p:spPr>
            <a:xfrm>
              <a:off x="5553889" y="2251039"/>
              <a:ext cx="12108093" cy="367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79"/>
                </a:lnSpc>
              </a:pPr>
              <a:r>
                <a:rPr lang="en-US" sz="2199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Primera 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Ley de Economía Social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2011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4738639" y="2289139"/>
              <a:ext cx="529123" cy="494951"/>
            </a:xfrm>
            <a:custGeom>
              <a:avLst/>
              <a:gdLst/>
              <a:ahLst/>
              <a:cxnLst/>
              <a:rect l="l" t="t" r="r" b="b"/>
              <a:pathLst>
                <a:path w="705498" h="659934">
                  <a:moveTo>
                    <a:pt x="0" y="0"/>
                  </a:moveTo>
                  <a:lnTo>
                    <a:pt x="705497" y="0"/>
                  </a:lnTo>
                  <a:lnTo>
                    <a:pt x="705497" y="659934"/>
                  </a:lnTo>
                  <a:lnTo>
                    <a:pt x="0" y="65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6457" y="747611"/>
            <a:ext cx="13750648" cy="57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9"/>
              </a:lnSpc>
              <a:spcBef>
                <a:spcPct val="0"/>
              </a:spcBef>
            </a:pPr>
            <a:r>
              <a:rPr lang="en-US" sz="3829" b="1" u="none" strike="noStrike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ESPAÑA, REFERENTE EUROPEO DE ECONOMÍA SOCIAL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1179186" y="2190353"/>
            <a:ext cx="5822105" cy="7462881"/>
            <a:chOff x="0" y="0"/>
            <a:chExt cx="4470400" cy="5730240"/>
          </a:xfrm>
        </p:grpSpPr>
        <p:sp>
          <p:nvSpPr>
            <p:cNvPr id="14" name="Freeform 14"/>
            <p:cNvSpPr/>
            <p:nvPr/>
          </p:nvSpPr>
          <p:spPr>
            <a:xfrm rot="-1119360">
              <a:off x="-342634" y="-267738"/>
              <a:ext cx="5143236" cy="6308326"/>
            </a:xfrm>
            <a:custGeom>
              <a:avLst/>
              <a:gdLst/>
              <a:ahLst/>
              <a:cxnLst/>
              <a:rect l="l" t="t" r="r" b="b"/>
              <a:pathLst>
                <a:path w="5143236" h="6308326">
                  <a:moveTo>
                    <a:pt x="3488937" y="5515492"/>
                  </a:moveTo>
                  <a:cubicBezTo>
                    <a:pt x="3442769" y="5302861"/>
                    <a:pt x="3295076" y="5172570"/>
                    <a:pt x="3091333" y="5101101"/>
                  </a:cubicBezTo>
                  <a:cubicBezTo>
                    <a:pt x="2755636" y="4983740"/>
                    <a:pt x="2619154" y="4550275"/>
                    <a:pt x="2825495" y="4260706"/>
                  </a:cubicBezTo>
                  <a:cubicBezTo>
                    <a:pt x="2984193" y="4036816"/>
                    <a:pt x="3227482" y="3955425"/>
                    <a:pt x="3496248" y="4036784"/>
                  </a:cubicBezTo>
                  <a:cubicBezTo>
                    <a:pt x="3765014" y="4118143"/>
                    <a:pt x="4053870" y="3989136"/>
                    <a:pt x="4168890" y="3739777"/>
                  </a:cubicBezTo>
                  <a:cubicBezTo>
                    <a:pt x="4283910" y="3490418"/>
                    <a:pt x="4208438" y="3170041"/>
                    <a:pt x="3973298" y="3012907"/>
                  </a:cubicBezTo>
                  <a:cubicBezTo>
                    <a:pt x="3903196" y="2966451"/>
                    <a:pt x="3821733" y="2949671"/>
                    <a:pt x="3749193" y="2910434"/>
                  </a:cubicBezTo>
                  <a:cubicBezTo>
                    <a:pt x="3443404" y="2744192"/>
                    <a:pt x="3341317" y="2347808"/>
                    <a:pt x="3573817" y="2044283"/>
                  </a:cubicBezTo>
                  <a:cubicBezTo>
                    <a:pt x="3720342" y="1852477"/>
                    <a:pt x="3956350" y="1784711"/>
                    <a:pt x="4189409" y="1856696"/>
                  </a:cubicBezTo>
                  <a:cubicBezTo>
                    <a:pt x="4537201" y="1962055"/>
                    <a:pt x="4882153" y="1762179"/>
                    <a:pt x="4941413" y="1392121"/>
                  </a:cubicBezTo>
                  <a:cubicBezTo>
                    <a:pt x="4978847" y="1162141"/>
                    <a:pt x="4847278" y="912634"/>
                    <a:pt x="4649660" y="815083"/>
                  </a:cubicBezTo>
                  <a:cubicBezTo>
                    <a:pt x="4411161" y="695687"/>
                    <a:pt x="4159604" y="734075"/>
                    <a:pt x="3976199" y="908069"/>
                  </a:cubicBezTo>
                  <a:cubicBezTo>
                    <a:pt x="3887114" y="993268"/>
                    <a:pt x="3849738" y="1103969"/>
                    <a:pt x="3799127" y="1210201"/>
                  </a:cubicBezTo>
                  <a:cubicBezTo>
                    <a:pt x="3620948" y="1591045"/>
                    <a:pt x="3103143" y="1623988"/>
                    <a:pt x="2859263" y="1337902"/>
                  </a:cubicBezTo>
                  <a:cubicBezTo>
                    <a:pt x="2710538" y="1163028"/>
                    <a:pt x="2694030" y="965773"/>
                    <a:pt x="2755092" y="753154"/>
                  </a:cubicBezTo>
                  <a:cubicBezTo>
                    <a:pt x="2819014" y="528096"/>
                    <a:pt x="2736809" y="287213"/>
                    <a:pt x="2547784" y="148330"/>
                  </a:cubicBezTo>
                  <a:cubicBezTo>
                    <a:pt x="2355149" y="8227"/>
                    <a:pt x="2096542" y="0"/>
                    <a:pt x="1901666" y="128567"/>
                  </a:cubicBezTo>
                  <a:cubicBezTo>
                    <a:pt x="1706789" y="257134"/>
                    <a:pt x="1598614" y="502102"/>
                    <a:pt x="1652346" y="732032"/>
                  </a:cubicBezTo>
                  <a:cubicBezTo>
                    <a:pt x="1706078" y="961961"/>
                    <a:pt x="1851379" y="1087423"/>
                    <a:pt x="2061920" y="1166550"/>
                  </a:cubicBezTo>
                  <a:cubicBezTo>
                    <a:pt x="2354674" y="1276115"/>
                    <a:pt x="2489200" y="1592301"/>
                    <a:pt x="2382823" y="1891493"/>
                  </a:cubicBezTo>
                  <a:cubicBezTo>
                    <a:pt x="2284149" y="2171839"/>
                    <a:pt x="1963463" y="2327633"/>
                    <a:pt x="1675460" y="2235757"/>
                  </a:cubicBezTo>
                  <a:cubicBezTo>
                    <a:pt x="1318058" y="2123132"/>
                    <a:pt x="958089" y="2363513"/>
                    <a:pt x="922504" y="2738883"/>
                  </a:cubicBezTo>
                  <a:cubicBezTo>
                    <a:pt x="899041" y="2991005"/>
                    <a:pt x="1059535" y="3238214"/>
                    <a:pt x="1299377" y="3321872"/>
                  </a:cubicBezTo>
                  <a:cubicBezTo>
                    <a:pt x="1478257" y="3383607"/>
                    <a:pt x="1608338" y="3498569"/>
                    <a:pt x="1669491" y="3678727"/>
                  </a:cubicBezTo>
                  <a:cubicBezTo>
                    <a:pt x="1743741" y="3899498"/>
                    <a:pt x="1699586" y="4101740"/>
                    <a:pt x="1535902" y="4264967"/>
                  </a:cubicBezTo>
                  <a:cubicBezTo>
                    <a:pt x="1372218" y="4428193"/>
                    <a:pt x="1172041" y="4473205"/>
                    <a:pt x="950624" y="4402470"/>
                  </a:cubicBezTo>
                  <a:cubicBezTo>
                    <a:pt x="659808" y="4310985"/>
                    <a:pt x="323433" y="4473545"/>
                    <a:pt x="257887" y="4703416"/>
                  </a:cubicBezTo>
                  <a:cubicBezTo>
                    <a:pt x="192340" y="4933286"/>
                    <a:pt x="195860" y="5061816"/>
                    <a:pt x="268404" y="5204267"/>
                  </a:cubicBezTo>
                  <a:cubicBezTo>
                    <a:pt x="362077" y="5387362"/>
                    <a:pt x="514315" y="5484336"/>
                    <a:pt x="709790" y="5512802"/>
                  </a:cubicBezTo>
                  <a:cubicBezTo>
                    <a:pt x="982337" y="5551203"/>
                    <a:pt x="1228749" y="5389099"/>
                    <a:pt x="1322578" y="5115160"/>
                  </a:cubicBezTo>
                  <a:cubicBezTo>
                    <a:pt x="1427377" y="4808733"/>
                    <a:pt x="1800848" y="4607761"/>
                    <a:pt x="2161473" y="4822007"/>
                  </a:cubicBezTo>
                  <a:cubicBezTo>
                    <a:pt x="2381454" y="4952576"/>
                    <a:pt x="2478005" y="5222431"/>
                    <a:pt x="2401160" y="5465913"/>
                  </a:cubicBezTo>
                  <a:cubicBezTo>
                    <a:pt x="2351957" y="5623557"/>
                    <a:pt x="2359807" y="5774995"/>
                    <a:pt x="2432741" y="5920258"/>
                  </a:cubicBezTo>
                  <a:cubicBezTo>
                    <a:pt x="2605693" y="6269525"/>
                    <a:pt x="3085872" y="6308326"/>
                    <a:pt x="3308780" y="6096733"/>
                  </a:cubicBezTo>
                  <a:cubicBezTo>
                    <a:pt x="3487747" y="5927944"/>
                    <a:pt x="3537481" y="5736968"/>
                    <a:pt x="3488937" y="5515492"/>
                  </a:cubicBezTo>
                  <a:close/>
                  <a:moveTo>
                    <a:pt x="3467909" y="452285"/>
                  </a:moveTo>
                  <a:cubicBezTo>
                    <a:pt x="3732222" y="542865"/>
                    <a:pt x="3875294" y="829766"/>
                    <a:pt x="3787121" y="1094892"/>
                  </a:cubicBezTo>
                  <a:cubicBezTo>
                    <a:pt x="3700152" y="1360424"/>
                    <a:pt x="3404421" y="1501855"/>
                    <a:pt x="3132091" y="1407229"/>
                  </a:cubicBezTo>
                  <a:cubicBezTo>
                    <a:pt x="2859762" y="1312602"/>
                    <a:pt x="2732379" y="1018934"/>
                    <a:pt x="2833490" y="731368"/>
                  </a:cubicBezTo>
                  <a:cubicBezTo>
                    <a:pt x="2916741" y="492730"/>
                    <a:pt x="3210816" y="364144"/>
                    <a:pt x="3467909" y="452285"/>
                  </a:cubicBezTo>
                  <a:close/>
                  <a:moveTo>
                    <a:pt x="2012395" y="4842717"/>
                  </a:moveTo>
                  <a:cubicBezTo>
                    <a:pt x="2276708" y="4933297"/>
                    <a:pt x="2419779" y="5220198"/>
                    <a:pt x="2331607" y="5485324"/>
                  </a:cubicBezTo>
                  <a:cubicBezTo>
                    <a:pt x="2244637" y="5750855"/>
                    <a:pt x="1948906" y="5892287"/>
                    <a:pt x="1676577" y="5797660"/>
                  </a:cubicBezTo>
                  <a:cubicBezTo>
                    <a:pt x="1404247" y="5703034"/>
                    <a:pt x="1276458" y="5410569"/>
                    <a:pt x="1377975" y="5121800"/>
                  </a:cubicBezTo>
                  <a:cubicBezTo>
                    <a:pt x="1461227" y="4883162"/>
                    <a:pt x="1755301" y="4754575"/>
                    <a:pt x="2012395" y="4842717"/>
                  </a:cubicBezTo>
                  <a:close/>
                  <a:moveTo>
                    <a:pt x="1442004" y="1017570"/>
                  </a:moveTo>
                  <a:lnTo>
                    <a:pt x="1996711" y="1204853"/>
                  </a:lnTo>
                  <a:cubicBezTo>
                    <a:pt x="2249398" y="1290167"/>
                    <a:pt x="2384890" y="1563786"/>
                    <a:pt x="2299577" y="1816472"/>
                  </a:cubicBezTo>
                  <a:lnTo>
                    <a:pt x="2290639" y="1842944"/>
                  </a:lnTo>
                  <a:cubicBezTo>
                    <a:pt x="2205326" y="2095631"/>
                    <a:pt x="1931707" y="2231123"/>
                    <a:pt x="1679020" y="2145810"/>
                  </a:cubicBezTo>
                  <a:lnTo>
                    <a:pt x="1124313" y="1958526"/>
                  </a:lnTo>
                  <a:cubicBezTo>
                    <a:pt x="871626" y="1873213"/>
                    <a:pt x="736134" y="1599594"/>
                    <a:pt x="821447" y="1346907"/>
                  </a:cubicBezTo>
                  <a:lnTo>
                    <a:pt x="830385" y="1320435"/>
                  </a:lnTo>
                  <a:cubicBezTo>
                    <a:pt x="915698" y="1067749"/>
                    <a:pt x="1189318" y="932256"/>
                    <a:pt x="1442004" y="1017570"/>
                  </a:cubicBezTo>
                  <a:close/>
                  <a:moveTo>
                    <a:pt x="705870" y="3197894"/>
                  </a:moveTo>
                  <a:lnTo>
                    <a:pt x="1260578" y="3385177"/>
                  </a:lnTo>
                  <a:cubicBezTo>
                    <a:pt x="1513264" y="3470491"/>
                    <a:pt x="1648757" y="3744110"/>
                    <a:pt x="1563443" y="3996796"/>
                  </a:cubicBezTo>
                  <a:lnTo>
                    <a:pt x="1554505" y="4023268"/>
                  </a:lnTo>
                  <a:cubicBezTo>
                    <a:pt x="1469192" y="4275955"/>
                    <a:pt x="1195573" y="4411447"/>
                    <a:pt x="942886" y="4326134"/>
                  </a:cubicBezTo>
                  <a:lnTo>
                    <a:pt x="388179" y="4138850"/>
                  </a:lnTo>
                  <a:cubicBezTo>
                    <a:pt x="135493" y="4053537"/>
                    <a:pt x="0" y="3779918"/>
                    <a:pt x="85314" y="3527231"/>
                  </a:cubicBezTo>
                  <a:lnTo>
                    <a:pt x="94251" y="3500759"/>
                  </a:lnTo>
                  <a:cubicBezTo>
                    <a:pt x="179565" y="3248073"/>
                    <a:pt x="453184" y="3112580"/>
                    <a:pt x="705870" y="3197894"/>
                  </a:cubicBezTo>
                  <a:close/>
                  <a:moveTo>
                    <a:pt x="4200350" y="1935454"/>
                  </a:moveTo>
                  <a:lnTo>
                    <a:pt x="4755057" y="2122738"/>
                  </a:lnTo>
                  <a:cubicBezTo>
                    <a:pt x="5007744" y="2208051"/>
                    <a:pt x="5143236" y="2481670"/>
                    <a:pt x="5057923" y="2734357"/>
                  </a:cubicBezTo>
                  <a:lnTo>
                    <a:pt x="5048985" y="2760829"/>
                  </a:lnTo>
                  <a:cubicBezTo>
                    <a:pt x="4963672" y="3013515"/>
                    <a:pt x="4690053" y="3149008"/>
                    <a:pt x="4437366" y="3063694"/>
                  </a:cubicBezTo>
                  <a:lnTo>
                    <a:pt x="3882659" y="2876411"/>
                  </a:lnTo>
                  <a:cubicBezTo>
                    <a:pt x="3629972" y="2791097"/>
                    <a:pt x="3494480" y="2517478"/>
                    <a:pt x="3579793" y="2264792"/>
                  </a:cubicBezTo>
                  <a:lnTo>
                    <a:pt x="3588731" y="2238320"/>
                  </a:lnTo>
                  <a:cubicBezTo>
                    <a:pt x="3674044" y="1985633"/>
                    <a:pt x="3947664" y="1850141"/>
                    <a:pt x="4200350" y="1935454"/>
                  </a:cubicBezTo>
                  <a:close/>
                  <a:moveTo>
                    <a:pt x="3480312" y="4107808"/>
                  </a:moveTo>
                  <a:lnTo>
                    <a:pt x="4035019" y="4295092"/>
                  </a:lnTo>
                  <a:cubicBezTo>
                    <a:pt x="4287705" y="4380405"/>
                    <a:pt x="4423198" y="4654024"/>
                    <a:pt x="4337884" y="4906711"/>
                  </a:cubicBezTo>
                  <a:lnTo>
                    <a:pt x="4328947" y="4933183"/>
                  </a:lnTo>
                  <a:cubicBezTo>
                    <a:pt x="4243633" y="5185869"/>
                    <a:pt x="3970014" y="5321362"/>
                    <a:pt x="3717327" y="5236048"/>
                  </a:cubicBezTo>
                  <a:lnTo>
                    <a:pt x="3162620" y="5048765"/>
                  </a:lnTo>
                  <a:cubicBezTo>
                    <a:pt x="2909934" y="4963451"/>
                    <a:pt x="2774441" y="4689832"/>
                    <a:pt x="2859755" y="4437146"/>
                  </a:cubicBezTo>
                  <a:lnTo>
                    <a:pt x="2868692" y="4410674"/>
                  </a:lnTo>
                  <a:cubicBezTo>
                    <a:pt x="2954006" y="4157987"/>
                    <a:pt x="3227625" y="4022495"/>
                    <a:pt x="3480312" y="4107808"/>
                  </a:cubicBezTo>
                  <a:close/>
                </a:path>
              </a:pathLst>
            </a:custGeom>
            <a:blipFill>
              <a:blip r:embed="rId5">
                <a:alphaModFix amt="43999"/>
              </a:blip>
              <a:stretch>
                <a:fillRect l="-22424" t="-3064" r="-54681" b="-4751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94596C1-6233-6B45-F7A7-6B4A8B6A263A}"/>
              </a:ext>
            </a:extLst>
          </p:cNvPr>
          <p:cNvGrpSpPr/>
          <p:nvPr/>
        </p:nvGrpSpPr>
        <p:grpSpPr>
          <a:xfrm>
            <a:off x="4738639" y="3021108"/>
            <a:ext cx="12923342" cy="1162947"/>
            <a:chOff x="4738639" y="3021108"/>
            <a:chExt cx="12923342" cy="1162947"/>
          </a:xfrm>
        </p:grpSpPr>
        <p:sp>
          <p:nvSpPr>
            <p:cNvPr id="6" name="Freeform 6"/>
            <p:cNvSpPr/>
            <p:nvPr/>
          </p:nvSpPr>
          <p:spPr>
            <a:xfrm>
              <a:off x="4738639" y="3359502"/>
              <a:ext cx="479973" cy="486161"/>
            </a:xfrm>
            <a:custGeom>
              <a:avLst/>
              <a:gdLst/>
              <a:ahLst/>
              <a:cxnLst/>
              <a:rect l="l" t="t" r="r" b="b"/>
              <a:pathLst>
                <a:path w="639965" h="648215">
                  <a:moveTo>
                    <a:pt x="0" y="0"/>
                  </a:moveTo>
                  <a:lnTo>
                    <a:pt x="639965" y="0"/>
                  </a:lnTo>
                  <a:lnTo>
                    <a:pt x="639965" y="648215"/>
                  </a:lnTo>
                  <a:lnTo>
                    <a:pt x="0" y="64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640302E1-4CDA-5884-947F-CC7C08662B25}"/>
                </a:ext>
              </a:extLst>
            </p:cNvPr>
            <p:cNvSpPr txBox="1"/>
            <p:nvPr/>
          </p:nvSpPr>
          <p:spPr>
            <a:xfrm>
              <a:off x="5553888" y="3021108"/>
              <a:ext cx="12108093" cy="1162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79"/>
                </a:lnSpc>
              </a:pP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Primer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país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europeo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tener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una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“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Estrategia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país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para la Economía Social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” que ha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supuesto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aprobación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Estrategias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Autonómicas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para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impulso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la Economía Social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75399CC6-28EB-79FB-0C66-E09DE7150D01}"/>
              </a:ext>
            </a:extLst>
          </p:cNvPr>
          <p:cNvGrpSpPr/>
          <p:nvPr/>
        </p:nvGrpSpPr>
        <p:grpSpPr>
          <a:xfrm>
            <a:off x="4738639" y="4420326"/>
            <a:ext cx="12923341" cy="570656"/>
            <a:chOff x="4738639" y="4420326"/>
            <a:chExt cx="12923341" cy="570656"/>
          </a:xfrm>
        </p:grpSpPr>
        <p:sp>
          <p:nvSpPr>
            <p:cNvPr id="7" name="Freeform 7"/>
            <p:cNvSpPr/>
            <p:nvPr/>
          </p:nvSpPr>
          <p:spPr>
            <a:xfrm>
              <a:off x="4738639" y="4420326"/>
              <a:ext cx="569942" cy="570656"/>
            </a:xfrm>
            <a:custGeom>
              <a:avLst/>
              <a:gdLst/>
              <a:ahLst/>
              <a:cxnLst/>
              <a:rect l="l" t="t" r="r" b="b"/>
              <a:pathLst>
                <a:path w="759924" h="760875">
                  <a:moveTo>
                    <a:pt x="0" y="0"/>
                  </a:moveTo>
                  <a:lnTo>
                    <a:pt x="759924" y="0"/>
                  </a:lnTo>
                  <a:lnTo>
                    <a:pt x="759924" y="760875"/>
                  </a:lnTo>
                  <a:lnTo>
                    <a:pt x="0" y="76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6ADA005F-B3A2-1355-9037-76701907FB66}"/>
                </a:ext>
              </a:extLst>
            </p:cNvPr>
            <p:cNvSpPr txBox="1"/>
            <p:nvPr/>
          </p:nvSpPr>
          <p:spPr>
            <a:xfrm>
              <a:off x="5553887" y="4521725"/>
              <a:ext cx="12108093" cy="367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79"/>
                </a:lnSpc>
              </a:pP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Desde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2020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cuenta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un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Ministerio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Trabajo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y Economía Social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EDC255B-2DF3-5634-2010-B0BF29919FAC}"/>
              </a:ext>
            </a:extLst>
          </p:cNvPr>
          <p:cNvGrpSpPr/>
          <p:nvPr/>
        </p:nvGrpSpPr>
        <p:grpSpPr>
          <a:xfrm>
            <a:off x="4768501" y="5446359"/>
            <a:ext cx="12893479" cy="765402"/>
            <a:chOff x="4768501" y="5446359"/>
            <a:chExt cx="12893479" cy="765402"/>
          </a:xfrm>
        </p:grpSpPr>
        <p:sp>
          <p:nvSpPr>
            <p:cNvPr id="8" name="Freeform 8"/>
            <p:cNvSpPr/>
            <p:nvPr/>
          </p:nvSpPr>
          <p:spPr>
            <a:xfrm>
              <a:off x="4768501" y="5565646"/>
              <a:ext cx="469399" cy="565027"/>
            </a:xfrm>
            <a:custGeom>
              <a:avLst/>
              <a:gdLst/>
              <a:ahLst/>
              <a:cxnLst/>
              <a:rect l="l" t="t" r="r" b="b"/>
              <a:pathLst>
                <a:path w="625866" h="753369">
                  <a:moveTo>
                    <a:pt x="0" y="0"/>
                  </a:moveTo>
                  <a:lnTo>
                    <a:pt x="625867" y="0"/>
                  </a:lnTo>
                  <a:lnTo>
                    <a:pt x="625867" y="753368"/>
                  </a:lnTo>
                  <a:lnTo>
                    <a:pt x="0" y="753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76984E14-DE4A-490F-C107-4CB73F0A146A}"/>
                </a:ext>
              </a:extLst>
            </p:cNvPr>
            <p:cNvSpPr txBox="1"/>
            <p:nvPr/>
          </p:nvSpPr>
          <p:spPr>
            <a:xfrm>
              <a:off x="5553887" y="5446359"/>
              <a:ext cx="12108093" cy="765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79"/>
                </a:lnSpc>
              </a:pP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Único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país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europeo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un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Programa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Operativo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Economía Social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(Fondo Social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Europeo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). FSE PLUS Y FEDER 2021-2027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8995D3D-6422-F767-1D8F-6FDDF37F34D3}"/>
              </a:ext>
            </a:extLst>
          </p:cNvPr>
          <p:cNvGrpSpPr/>
          <p:nvPr/>
        </p:nvGrpSpPr>
        <p:grpSpPr>
          <a:xfrm>
            <a:off x="4692846" y="6613641"/>
            <a:ext cx="12969133" cy="765402"/>
            <a:chOff x="4692846" y="6613641"/>
            <a:chExt cx="12969133" cy="765402"/>
          </a:xfrm>
        </p:grpSpPr>
        <p:sp>
          <p:nvSpPr>
            <p:cNvPr id="10" name="Freeform 10"/>
            <p:cNvSpPr/>
            <p:nvPr/>
          </p:nvSpPr>
          <p:spPr>
            <a:xfrm>
              <a:off x="4692846" y="6705335"/>
              <a:ext cx="571560" cy="571561"/>
            </a:xfrm>
            <a:custGeom>
              <a:avLst/>
              <a:gdLst/>
              <a:ahLst/>
              <a:cxnLst/>
              <a:rect l="l" t="t" r="r" b="b"/>
              <a:pathLst>
                <a:path w="762081" h="762081">
                  <a:moveTo>
                    <a:pt x="0" y="0"/>
                  </a:moveTo>
                  <a:lnTo>
                    <a:pt x="762081" y="0"/>
                  </a:lnTo>
                  <a:lnTo>
                    <a:pt x="762081" y="762082"/>
                  </a:lnTo>
                  <a:lnTo>
                    <a:pt x="0" y="762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BA6A973A-C6B5-0BB3-739B-3F227FC6EB96}"/>
                </a:ext>
              </a:extLst>
            </p:cNvPr>
            <p:cNvSpPr txBox="1"/>
            <p:nvPr/>
          </p:nvSpPr>
          <p:spPr>
            <a:xfrm>
              <a:off x="5553886" y="6613641"/>
              <a:ext cx="12108093" cy="765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79"/>
                </a:lnSpc>
              </a:pP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Economía Social se ha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considerado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como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una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las 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9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políticas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1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palanca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la Agenda 2030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5CF5996F-8756-D1C6-3C06-62FADA05E5A9}"/>
              </a:ext>
            </a:extLst>
          </p:cNvPr>
          <p:cNvGrpSpPr/>
          <p:nvPr/>
        </p:nvGrpSpPr>
        <p:grpSpPr>
          <a:xfrm>
            <a:off x="4783825" y="7678365"/>
            <a:ext cx="12878153" cy="510612"/>
            <a:chOff x="4783825" y="7678365"/>
            <a:chExt cx="12878153" cy="510612"/>
          </a:xfrm>
        </p:grpSpPr>
        <p:sp>
          <p:nvSpPr>
            <p:cNvPr id="11" name="Freeform 11"/>
            <p:cNvSpPr/>
            <p:nvPr/>
          </p:nvSpPr>
          <p:spPr>
            <a:xfrm>
              <a:off x="4783825" y="7710605"/>
              <a:ext cx="479570" cy="478372"/>
            </a:xfrm>
            <a:custGeom>
              <a:avLst/>
              <a:gdLst/>
              <a:ahLst/>
              <a:cxnLst/>
              <a:rect l="l" t="t" r="r" b="b"/>
              <a:pathLst>
                <a:path w="639427" h="637829">
                  <a:moveTo>
                    <a:pt x="0" y="0"/>
                  </a:moveTo>
                  <a:lnTo>
                    <a:pt x="639427" y="0"/>
                  </a:lnTo>
                  <a:lnTo>
                    <a:pt x="639427" y="637828"/>
                  </a:lnTo>
                  <a:lnTo>
                    <a:pt x="0" y="637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29319DFE-3270-2ABF-35B0-D1C1381752F7}"/>
                </a:ext>
              </a:extLst>
            </p:cNvPr>
            <p:cNvSpPr txBox="1"/>
            <p:nvPr/>
          </p:nvSpPr>
          <p:spPr>
            <a:xfrm>
              <a:off x="5553885" y="7678365"/>
              <a:ext cx="12108093" cy="367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79"/>
                </a:lnSpc>
              </a:pP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CEPES,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representa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al 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conjunto de la Economía Social Española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6622B0EB-8783-F96B-65E3-B529A84406ED}"/>
              </a:ext>
            </a:extLst>
          </p:cNvPr>
          <p:cNvGrpSpPr/>
          <p:nvPr/>
        </p:nvGrpSpPr>
        <p:grpSpPr>
          <a:xfrm>
            <a:off x="4642920" y="8339468"/>
            <a:ext cx="13006768" cy="1162947"/>
            <a:chOff x="4642920" y="8339468"/>
            <a:chExt cx="13006768" cy="1162947"/>
          </a:xfrm>
        </p:grpSpPr>
        <p:sp>
          <p:nvSpPr>
            <p:cNvPr id="9" name="Freeform 9"/>
            <p:cNvSpPr/>
            <p:nvPr/>
          </p:nvSpPr>
          <p:spPr>
            <a:xfrm>
              <a:off x="4642920" y="8591965"/>
              <a:ext cx="671412" cy="612817"/>
            </a:xfrm>
            <a:custGeom>
              <a:avLst/>
              <a:gdLst/>
              <a:ahLst/>
              <a:cxnLst/>
              <a:rect l="l" t="t" r="r" b="b"/>
              <a:pathLst>
                <a:path w="895217" h="817089">
                  <a:moveTo>
                    <a:pt x="0" y="0"/>
                  </a:moveTo>
                  <a:lnTo>
                    <a:pt x="895217" y="0"/>
                  </a:lnTo>
                  <a:lnTo>
                    <a:pt x="895217" y="817088"/>
                  </a:lnTo>
                  <a:lnTo>
                    <a:pt x="0" y="817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F07648E2-EBC8-FD90-9EE5-C615D9C2402B}"/>
                </a:ext>
              </a:extLst>
            </p:cNvPr>
            <p:cNvSpPr txBox="1"/>
            <p:nvPr/>
          </p:nvSpPr>
          <p:spPr>
            <a:xfrm>
              <a:off x="5541595" y="8339468"/>
              <a:ext cx="12108093" cy="1162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79"/>
                </a:lnSpc>
              </a:pP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 ha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considerado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forma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específica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la Economía Social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1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Fondos</a:t>
              </a:r>
              <a:r>
                <a:rPr lang="en-US" sz="21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Next Generation. </a:t>
              </a:r>
              <a:r>
                <a:rPr lang="en-US" sz="21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PERTE DE LA ECONOMÍA SOCIAL Y DE LA ECONOMIA DE LOS CUIDADOS- 1,808.000 mil de euros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4672120" y="2164887"/>
            <a:ext cx="13194029" cy="29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Consejo de </a:t>
            </a:r>
            <a:r>
              <a:rPr lang="en-US" sz="1800" b="1" u="none" strike="noStrike" dirty="0" err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Ministros</a:t>
            </a:r>
            <a:r>
              <a:rPr lang="en-US" sz="1800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2015 (</a:t>
            </a:r>
            <a:r>
              <a:rPr lang="en-US" sz="1800" b="1" u="none" strike="noStrike" dirty="0" err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unanimidad</a:t>
            </a:r>
            <a:r>
              <a:rPr lang="en-US" sz="1800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: “La Economía Social, clave para </a:t>
            </a: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afrontar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los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retos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 Europa”</a:t>
            </a:r>
            <a:r>
              <a:rPr lang="en-US" sz="1800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66723" y="681564"/>
            <a:ext cx="8431054" cy="57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9"/>
              </a:lnSpc>
              <a:spcBef>
                <a:spcPct val="0"/>
              </a:spcBef>
            </a:pPr>
            <a:r>
              <a:rPr lang="en-US" sz="3829" b="1" u="none" strike="noStrike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EUROPA Y LA ECONOMÍA SOCIAL</a:t>
            </a:r>
          </a:p>
        </p:txBody>
      </p:sp>
      <p:sp>
        <p:nvSpPr>
          <p:cNvPr id="6" name="Freeform 6"/>
          <p:cNvSpPr/>
          <p:nvPr/>
        </p:nvSpPr>
        <p:spPr>
          <a:xfrm>
            <a:off x="3817218" y="2279187"/>
            <a:ext cx="611228" cy="764035"/>
          </a:xfrm>
          <a:custGeom>
            <a:avLst/>
            <a:gdLst/>
            <a:ahLst/>
            <a:cxnLst/>
            <a:rect l="l" t="t" r="r" b="b"/>
            <a:pathLst>
              <a:path w="611228" h="764035">
                <a:moveTo>
                  <a:pt x="0" y="0"/>
                </a:moveTo>
                <a:lnTo>
                  <a:pt x="611227" y="0"/>
                </a:lnTo>
                <a:lnTo>
                  <a:pt x="611227" y="764035"/>
                </a:lnTo>
                <a:lnTo>
                  <a:pt x="0" y="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5007104" y="-311624"/>
            <a:ext cx="8511541" cy="10910248"/>
            <a:chOff x="0" y="0"/>
            <a:chExt cx="4470400" cy="5730240"/>
          </a:xfrm>
        </p:grpSpPr>
        <p:sp>
          <p:nvSpPr>
            <p:cNvPr id="8" name="Freeform 8"/>
            <p:cNvSpPr/>
            <p:nvPr/>
          </p:nvSpPr>
          <p:spPr>
            <a:xfrm>
              <a:off x="0" y="-30480"/>
              <a:ext cx="4470400" cy="5858510"/>
            </a:xfrm>
            <a:custGeom>
              <a:avLst/>
              <a:gdLst/>
              <a:ahLst/>
              <a:cxnLst/>
              <a:rect l="l" t="t" r="r" b="b"/>
              <a:pathLst>
                <a:path w="4470400" h="5858510">
                  <a:moveTo>
                    <a:pt x="3860800" y="4861560"/>
                  </a:moveTo>
                  <a:cubicBezTo>
                    <a:pt x="3749040" y="4674870"/>
                    <a:pt x="3567430" y="4598670"/>
                    <a:pt x="3351530" y="4596130"/>
                  </a:cubicBezTo>
                  <a:cubicBezTo>
                    <a:pt x="2995930" y="4592320"/>
                    <a:pt x="2727960" y="4225290"/>
                    <a:pt x="2830830" y="3884930"/>
                  </a:cubicBezTo>
                  <a:cubicBezTo>
                    <a:pt x="2909570" y="3622040"/>
                    <a:pt x="3114040" y="3467100"/>
                    <a:pt x="3394710" y="3458210"/>
                  </a:cubicBezTo>
                  <a:cubicBezTo>
                    <a:pt x="3675380" y="3449320"/>
                    <a:pt x="3907790" y="3234690"/>
                    <a:pt x="3937000" y="2961640"/>
                  </a:cubicBezTo>
                  <a:cubicBezTo>
                    <a:pt x="3966210" y="2688590"/>
                    <a:pt x="3792220" y="2409190"/>
                    <a:pt x="3519170" y="2335530"/>
                  </a:cubicBezTo>
                  <a:cubicBezTo>
                    <a:pt x="3437890" y="2313940"/>
                    <a:pt x="3355340" y="2324100"/>
                    <a:pt x="3274060" y="2310130"/>
                  </a:cubicBezTo>
                  <a:cubicBezTo>
                    <a:pt x="2931160" y="2250440"/>
                    <a:pt x="2707640" y="1907540"/>
                    <a:pt x="2830830" y="1545590"/>
                  </a:cubicBezTo>
                  <a:cubicBezTo>
                    <a:pt x="2908300" y="1316990"/>
                    <a:pt x="3110230" y="1177290"/>
                    <a:pt x="3354070" y="1170940"/>
                  </a:cubicBezTo>
                  <a:cubicBezTo>
                    <a:pt x="3717291" y="1159510"/>
                    <a:pt x="3980180" y="859790"/>
                    <a:pt x="3917950" y="490220"/>
                  </a:cubicBezTo>
                  <a:cubicBezTo>
                    <a:pt x="3879850" y="260350"/>
                    <a:pt x="3675380" y="66040"/>
                    <a:pt x="3456941" y="36830"/>
                  </a:cubicBezTo>
                  <a:cubicBezTo>
                    <a:pt x="3192781" y="0"/>
                    <a:pt x="2966720" y="116840"/>
                    <a:pt x="2848611" y="340360"/>
                  </a:cubicBezTo>
                  <a:cubicBezTo>
                    <a:pt x="2791461" y="449580"/>
                    <a:pt x="2791461" y="566420"/>
                    <a:pt x="2777491" y="683260"/>
                  </a:cubicBezTo>
                  <a:cubicBezTo>
                    <a:pt x="2730501" y="1101090"/>
                    <a:pt x="2250441" y="1297940"/>
                    <a:pt x="1927861" y="1104900"/>
                  </a:cubicBezTo>
                  <a:cubicBezTo>
                    <a:pt x="1731011" y="986790"/>
                    <a:pt x="1652271" y="805180"/>
                    <a:pt x="1642111" y="584200"/>
                  </a:cubicBezTo>
                  <a:cubicBezTo>
                    <a:pt x="1630681" y="350520"/>
                    <a:pt x="1475741" y="148590"/>
                    <a:pt x="1252221" y="77470"/>
                  </a:cubicBezTo>
                  <a:cubicBezTo>
                    <a:pt x="1024890" y="6350"/>
                    <a:pt x="777240" y="81280"/>
                    <a:pt x="633730" y="265430"/>
                  </a:cubicBezTo>
                  <a:cubicBezTo>
                    <a:pt x="490220" y="449580"/>
                    <a:pt x="466090" y="716280"/>
                    <a:pt x="590550" y="916940"/>
                  </a:cubicBezTo>
                  <a:cubicBezTo>
                    <a:pt x="715010" y="1117600"/>
                    <a:pt x="892810" y="1189990"/>
                    <a:pt x="1117600" y="1197610"/>
                  </a:cubicBezTo>
                  <a:cubicBezTo>
                    <a:pt x="1430020" y="1207770"/>
                    <a:pt x="1658620" y="1464310"/>
                    <a:pt x="1653540" y="1781810"/>
                  </a:cubicBezTo>
                  <a:cubicBezTo>
                    <a:pt x="1649730" y="2078990"/>
                    <a:pt x="1395730" y="2329180"/>
                    <a:pt x="1093470" y="2334260"/>
                  </a:cubicBezTo>
                  <a:cubicBezTo>
                    <a:pt x="718820" y="2341880"/>
                    <a:pt x="454660" y="2684780"/>
                    <a:pt x="541020" y="3051810"/>
                  </a:cubicBezTo>
                  <a:cubicBezTo>
                    <a:pt x="599440" y="3298190"/>
                    <a:pt x="830580" y="3481070"/>
                    <a:pt x="1084580" y="3483610"/>
                  </a:cubicBezTo>
                  <a:cubicBezTo>
                    <a:pt x="1273810" y="3484880"/>
                    <a:pt x="1433830" y="3552190"/>
                    <a:pt x="1549400" y="3703320"/>
                  </a:cubicBezTo>
                  <a:cubicBezTo>
                    <a:pt x="1690370" y="3888740"/>
                    <a:pt x="1713230" y="4094480"/>
                    <a:pt x="1610360" y="4301490"/>
                  </a:cubicBezTo>
                  <a:cubicBezTo>
                    <a:pt x="1507490" y="4508500"/>
                    <a:pt x="1332230" y="4615180"/>
                    <a:pt x="1099820" y="4618990"/>
                  </a:cubicBezTo>
                  <a:cubicBezTo>
                    <a:pt x="795020" y="4625340"/>
                    <a:pt x="528320" y="4886960"/>
                    <a:pt x="539750" y="5125720"/>
                  </a:cubicBezTo>
                  <a:cubicBezTo>
                    <a:pt x="551180" y="5364480"/>
                    <a:pt x="595630" y="5485130"/>
                    <a:pt x="709930" y="5596890"/>
                  </a:cubicBezTo>
                  <a:cubicBezTo>
                    <a:pt x="857250" y="5740400"/>
                    <a:pt x="1032510" y="5783580"/>
                    <a:pt x="1226820" y="5748020"/>
                  </a:cubicBezTo>
                  <a:cubicBezTo>
                    <a:pt x="1497330" y="5697220"/>
                    <a:pt x="1678940" y="5464810"/>
                    <a:pt x="1680210" y="5175250"/>
                  </a:cubicBezTo>
                  <a:cubicBezTo>
                    <a:pt x="1681480" y="4851400"/>
                    <a:pt x="1971040" y="4541520"/>
                    <a:pt x="2381250" y="4629150"/>
                  </a:cubicBezTo>
                  <a:cubicBezTo>
                    <a:pt x="2631440" y="4682490"/>
                    <a:pt x="2809240" y="4907280"/>
                    <a:pt x="2814320" y="5162550"/>
                  </a:cubicBezTo>
                  <a:cubicBezTo>
                    <a:pt x="2818130" y="5327650"/>
                    <a:pt x="2874010" y="5468620"/>
                    <a:pt x="2989580" y="5582920"/>
                  </a:cubicBezTo>
                  <a:cubicBezTo>
                    <a:pt x="3265170" y="5858510"/>
                    <a:pt x="3732530" y="5741670"/>
                    <a:pt x="3876040" y="5469890"/>
                  </a:cubicBezTo>
                  <a:cubicBezTo>
                    <a:pt x="3991610" y="5252720"/>
                    <a:pt x="3977640" y="5055870"/>
                    <a:pt x="3860800" y="4861560"/>
                  </a:cubicBezTo>
                  <a:close/>
                  <a:moveTo>
                    <a:pt x="2221230" y="71120"/>
                  </a:moveTo>
                  <a:cubicBezTo>
                    <a:pt x="2500630" y="72390"/>
                    <a:pt x="2727960" y="298450"/>
                    <a:pt x="2729230" y="577850"/>
                  </a:cubicBezTo>
                  <a:cubicBezTo>
                    <a:pt x="2731770" y="857250"/>
                    <a:pt x="2496820" y="1085850"/>
                    <a:pt x="2208530" y="1083310"/>
                  </a:cubicBezTo>
                  <a:cubicBezTo>
                    <a:pt x="1920240" y="1080770"/>
                    <a:pt x="1705610" y="843280"/>
                    <a:pt x="1709420" y="538480"/>
                  </a:cubicBezTo>
                  <a:cubicBezTo>
                    <a:pt x="1711960" y="285750"/>
                    <a:pt x="1949450" y="69850"/>
                    <a:pt x="2221230" y="71120"/>
                  </a:cubicBezTo>
                  <a:close/>
                  <a:moveTo>
                    <a:pt x="2246630" y="4696460"/>
                  </a:moveTo>
                  <a:cubicBezTo>
                    <a:pt x="2526030" y="4697730"/>
                    <a:pt x="2753360" y="4923790"/>
                    <a:pt x="2754630" y="5203190"/>
                  </a:cubicBezTo>
                  <a:cubicBezTo>
                    <a:pt x="2757170" y="5482590"/>
                    <a:pt x="2522220" y="5711190"/>
                    <a:pt x="2233930" y="5708650"/>
                  </a:cubicBezTo>
                  <a:cubicBezTo>
                    <a:pt x="1945640" y="5706110"/>
                    <a:pt x="1731010" y="5469890"/>
                    <a:pt x="1734820" y="5163820"/>
                  </a:cubicBezTo>
                  <a:cubicBezTo>
                    <a:pt x="1737360" y="4911090"/>
                    <a:pt x="1974850" y="4695190"/>
                    <a:pt x="2246630" y="4696460"/>
                  </a:cubicBezTo>
                  <a:close/>
                  <a:moveTo>
                    <a:pt x="482600" y="1254760"/>
                  </a:moveTo>
                  <a:lnTo>
                    <a:pt x="1068070" y="1254760"/>
                  </a:lnTo>
                  <a:cubicBezTo>
                    <a:pt x="1334770" y="1254760"/>
                    <a:pt x="1550670" y="1470660"/>
                    <a:pt x="1550670" y="1737360"/>
                  </a:cubicBezTo>
                  <a:lnTo>
                    <a:pt x="1550670" y="1765300"/>
                  </a:lnTo>
                  <a:cubicBezTo>
                    <a:pt x="1550670" y="2032000"/>
                    <a:pt x="1334770" y="2247900"/>
                    <a:pt x="1068070" y="2247900"/>
                  </a:cubicBezTo>
                  <a:lnTo>
                    <a:pt x="482600" y="2247900"/>
                  </a:lnTo>
                  <a:cubicBezTo>
                    <a:pt x="215900" y="2247900"/>
                    <a:pt x="0" y="2032000"/>
                    <a:pt x="0" y="1765300"/>
                  </a:cubicBezTo>
                  <a:lnTo>
                    <a:pt x="0" y="1737360"/>
                  </a:lnTo>
                  <a:cubicBezTo>
                    <a:pt x="0" y="1470660"/>
                    <a:pt x="215900" y="1254760"/>
                    <a:pt x="482600" y="1254760"/>
                  </a:cubicBezTo>
                  <a:close/>
                  <a:moveTo>
                    <a:pt x="482600" y="3556000"/>
                  </a:moveTo>
                  <a:lnTo>
                    <a:pt x="1068070" y="3556000"/>
                  </a:lnTo>
                  <a:cubicBezTo>
                    <a:pt x="1334770" y="3556000"/>
                    <a:pt x="1550670" y="3771900"/>
                    <a:pt x="1550670" y="4038600"/>
                  </a:cubicBezTo>
                  <a:lnTo>
                    <a:pt x="1550670" y="4066540"/>
                  </a:lnTo>
                  <a:cubicBezTo>
                    <a:pt x="1550670" y="4333240"/>
                    <a:pt x="1334770" y="4549140"/>
                    <a:pt x="1068070" y="4549140"/>
                  </a:cubicBezTo>
                  <a:lnTo>
                    <a:pt x="482600" y="4549140"/>
                  </a:lnTo>
                  <a:cubicBezTo>
                    <a:pt x="215900" y="4549140"/>
                    <a:pt x="0" y="4333240"/>
                    <a:pt x="0" y="4066540"/>
                  </a:cubicBezTo>
                  <a:lnTo>
                    <a:pt x="0" y="4038600"/>
                  </a:lnTo>
                  <a:cubicBezTo>
                    <a:pt x="0" y="3771900"/>
                    <a:pt x="215900" y="3556000"/>
                    <a:pt x="482600" y="3556000"/>
                  </a:cubicBezTo>
                  <a:close/>
                  <a:moveTo>
                    <a:pt x="3389630" y="1242060"/>
                  </a:moveTo>
                  <a:lnTo>
                    <a:pt x="3975100" y="1242060"/>
                  </a:lnTo>
                  <a:cubicBezTo>
                    <a:pt x="4241800" y="1242060"/>
                    <a:pt x="4457700" y="1457960"/>
                    <a:pt x="4457700" y="1724660"/>
                  </a:cubicBezTo>
                  <a:lnTo>
                    <a:pt x="4457700" y="1752600"/>
                  </a:lnTo>
                  <a:cubicBezTo>
                    <a:pt x="4457700" y="2019300"/>
                    <a:pt x="4241800" y="2235200"/>
                    <a:pt x="3975100" y="2235200"/>
                  </a:cubicBezTo>
                  <a:lnTo>
                    <a:pt x="3389630" y="2235200"/>
                  </a:lnTo>
                  <a:cubicBezTo>
                    <a:pt x="3122930" y="2235200"/>
                    <a:pt x="2907030" y="2019300"/>
                    <a:pt x="2907030" y="1752600"/>
                  </a:cubicBezTo>
                  <a:lnTo>
                    <a:pt x="2907030" y="1724660"/>
                  </a:lnTo>
                  <a:cubicBezTo>
                    <a:pt x="2907030" y="1457960"/>
                    <a:pt x="3122930" y="1242060"/>
                    <a:pt x="3389630" y="1242060"/>
                  </a:cubicBezTo>
                  <a:close/>
                  <a:moveTo>
                    <a:pt x="3402330" y="3530600"/>
                  </a:moveTo>
                  <a:lnTo>
                    <a:pt x="3987800" y="3530600"/>
                  </a:lnTo>
                  <a:cubicBezTo>
                    <a:pt x="4254500" y="3530600"/>
                    <a:pt x="4470400" y="3746500"/>
                    <a:pt x="4470400" y="4013200"/>
                  </a:cubicBezTo>
                  <a:lnTo>
                    <a:pt x="4470400" y="4041140"/>
                  </a:lnTo>
                  <a:cubicBezTo>
                    <a:pt x="4470400" y="4307840"/>
                    <a:pt x="4254500" y="4523740"/>
                    <a:pt x="3987800" y="4523740"/>
                  </a:cubicBezTo>
                  <a:lnTo>
                    <a:pt x="3402330" y="4523740"/>
                  </a:lnTo>
                  <a:cubicBezTo>
                    <a:pt x="3135630" y="4523740"/>
                    <a:pt x="2919730" y="4307840"/>
                    <a:pt x="2919730" y="4041140"/>
                  </a:cubicBezTo>
                  <a:lnTo>
                    <a:pt x="2919730" y="4013200"/>
                  </a:lnTo>
                  <a:cubicBezTo>
                    <a:pt x="2919730" y="3746500"/>
                    <a:pt x="3135630" y="3530600"/>
                    <a:pt x="3402330" y="3530600"/>
                  </a:cubicBezTo>
                  <a:close/>
                </a:path>
              </a:pathLst>
            </a:custGeom>
            <a:blipFill>
              <a:blip r:embed="rId5">
                <a:alphaModFix amt="57000"/>
              </a:blip>
              <a:stretch>
                <a:fillRect l="-46187" r="-46187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Freeform 9"/>
          <p:cNvSpPr/>
          <p:nvPr/>
        </p:nvSpPr>
        <p:spPr>
          <a:xfrm>
            <a:off x="3817218" y="3481417"/>
            <a:ext cx="854902" cy="842078"/>
          </a:xfrm>
          <a:custGeom>
            <a:avLst/>
            <a:gdLst/>
            <a:ahLst/>
            <a:cxnLst/>
            <a:rect l="l" t="t" r="r" b="b"/>
            <a:pathLst>
              <a:path w="854902" h="842078">
                <a:moveTo>
                  <a:pt x="0" y="0"/>
                </a:moveTo>
                <a:lnTo>
                  <a:pt x="854902" y="0"/>
                </a:lnTo>
                <a:lnTo>
                  <a:pt x="854902" y="842078"/>
                </a:lnTo>
                <a:lnTo>
                  <a:pt x="0" y="842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9D08F145-76D0-9904-52DF-DEEDE26C688A}"/>
              </a:ext>
            </a:extLst>
          </p:cNvPr>
          <p:cNvSpPr txBox="1"/>
          <p:nvPr/>
        </p:nvSpPr>
        <p:spPr>
          <a:xfrm>
            <a:off x="4672119" y="2745705"/>
            <a:ext cx="13194029" cy="29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 u="none" strike="noStrike" dirty="0" err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Intergrupo</a:t>
            </a:r>
            <a:r>
              <a:rPr lang="en-US" sz="1800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Economía Social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Parlamento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Europeo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desde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1990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E4D83B8E-F1F9-59E9-DAAF-3D82BB770587}"/>
              </a:ext>
            </a:extLst>
          </p:cNvPr>
          <p:cNvSpPr txBox="1"/>
          <p:nvPr/>
        </p:nvSpPr>
        <p:spPr>
          <a:xfrm>
            <a:off x="4672119" y="3404106"/>
            <a:ext cx="13194029" cy="29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Aprobación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US" sz="1800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 DE ACCIÓN EUROPEO DE LA ECONOMÍA SOCIAL 2021-2027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D8E5724E-3886-769F-53FC-09AF38316DF4}"/>
              </a:ext>
            </a:extLst>
          </p:cNvPr>
          <p:cNvSpPr txBox="1"/>
          <p:nvPr/>
        </p:nvSpPr>
        <p:spPr>
          <a:xfrm>
            <a:off x="4672118" y="3991059"/>
            <a:ext cx="13194029" cy="29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 u="none" strike="noStrike" dirty="0" err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Recomendación</a:t>
            </a:r>
            <a:r>
              <a:rPr lang="en-US" sz="1800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u="none" strike="noStrike" dirty="0" err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sobre</a:t>
            </a:r>
            <a:r>
              <a:rPr lang="en-US" sz="1800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Economía Social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del Consejo de la UE – </a:t>
            </a:r>
            <a:r>
              <a:rPr lang="en-US" sz="1800" u="none" strike="noStrike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r>
              <a: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2023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550530C-A832-F6BC-B6CA-D1251628315B}"/>
              </a:ext>
            </a:extLst>
          </p:cNvPr>
          <p:cNvGrpSpPr/>
          <p:nvPr/>
        </p:nvGrpSpPr>
        <p:grpSpPr>
          <a:xfrm>
            <a:off x="3748562" y="4720636"/>
            <a:ext cx="14117584" cy="938719"/>
            <a:chOff x="3748562" y="4720636"/>
            <a:chExt cx="14117584" cy="938719"/>
          </a:xfrm>
        </p:grpSpPr>
        <p:sp>
          <p:nvSpPr>
            <p:cNvPr id="10" name="Freeform 10"/>
            <p:cNvSpPr/>
            <p:nvPr/>
          </p:nvSpPr>
          <p:spPr>
            <a:xfrm>
              <a:off x="3748562" y="4772973"/>
              <a:ext cx="748540" cy="741054"/>
            </a:xfrm>
            <a:custGeom>
              <a:avLst/>
              <a:gdLst/>
              <a:ahLst/>
              <a:cxnLst/>
              <a:rect l="l" t="t" r="r" b="b"/>
              <a:pathLst>
                <a:path w="748540" h="741054">
                  <a:moveTo>
                    <a:pt x="0" y="0"/>
                  </a:moveTo>
                  <a:lnTo>
                    <a:pt x="748539" y="0"/>
                  </a:lnTo>
                  <a:lnTo>
                    <a:pt x="748539" y="741054"/>
                  </a:lnTo>
                  <a:lnTo>
                    <a:pt x="0" y="741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1394FE70-3158-A29E-CA5E-9B10DAA78AE3}"/>
                </a:ext>
              </a:extLst>
            </p:cNvPr>
            <p:cNvSpPr txBox="1"/>
            <p:nvPr/>
          </p:nvSpPr>
          <p:spPr>
            <a:xfrm>
              <a:off x="4672117" y="4720636"/>
              <a:ext cx="13194029" cy="938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Economía Social se ha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contempla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un 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actor clave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más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25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documentos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estratégicos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las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Instituciones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Comunitarias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sobre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Plan de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Acción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Economía Circular, PYMES, Pilar de Derechos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Sociales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Digitalización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Energía, Agenda de las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Capacidades</a:t>
              </a:r>
              <a:endPara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75B8F2A-220C-91BA-218A-7611C0190F2A}"/>
              </a:ext>
            </a:extLst>
          </p:cNvPr>
          <p:cNvGrpSpPr/>
          <p:nvPr/>
        </p:nvGrpSpPr>
        <p:grpSpPr>
          <a:xfrm>
            <a:off x="3730856" y="5961702"/>
            <a:ext cx="14135290" cy="697589"/>
            <a:chOff x="3730856" y="5961702"/>
            <a:chExt cx="14135290" cy="697589"/>
          </a:xfrm>
        </p:grpSpPr>
        <p:sp>
          <p:nvSpPr>
            <p:cNvPr id="13" name="Freeform 13"/>
            <p:cNvSpPr/>
            <p:nvPr/>
          </p:nvSpPr>
          <p:spPr>
            <a:xfrm>
              <a:off x="3730856" y="5961702"/>
              <a:ext cx="697589" cy="697589"/>
            </a:xfrm>
            <a:custGeom>
              <a:avLst/>
              <a:gdLst/>
              <a:ahLst/>
              <a:cxnLst/>
              <a:rect l="l" t="t" r="r" b="b"/>
              <a:pathLst>
                <a:path w="697589" h="697589">
                  <a:moveTo>
                    <a:pt x="0" y="0"/>
                  </a:moveTo>
                  <a:lnTo>
                    <a:pt x="697589" y="0"/>
                  </a:lnTo>
                  <a:lnTo>
                    <a:pt x="697589" y="697589"/>
                  </a:lnTo>
                  <a:lnTo>
                    <a:pt x="0" y="697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FF046231-D775-B3FE-6129-BC24C2BFFDC6}"/>
                </a:ext>
              </a:extLst>
            </p:cNvPr>
            <p:cNvSpPr txBox="1"/>
            <p:nvPr/>
          </p:nvSpPr>
          <p:spPr>
            <a:xfrm>
              <a:off x="4672117" y="5961702"/>
              <a:ext cx="13194029" cy="618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Economía Social es uno de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14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Ecosistemas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prioritarios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para la Comisión Europea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para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desarrollar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Estrategia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la UE para la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recuperación</a:t>
              </a:r>
              <a:endPara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E068EB0-A825-D7C5-844B-8BE865ECDEA5}"/>
              </a:ext>
            </a:extLst>
          </p:cNvPr>
          <p:cNvGrpSpPr/>
          <p:nvPr/>
        </p:nvGrpSpPr>
        <p:grpSpPr>
          <a:xfrm>
            <a:off x="3713984" y="6659291"/>
            <a:ext cx="14152162" cy="1259319"/>
            <a:chOff x="3713984" y="6659291"/>
            <a:chExt cx="14152162" cy="1259319"/>
          </a:xfrm>
        </p:grpSpPr>
        <p:sp>
          <p:nvSpPr>
            <p:cNvPr id="11" name="Freeform 11"/>
            <p:cNvSpPr/>
            <p:nvPr/>
          </p:nvSpPr>
          <p:spPr>
            <a:xfrm>
              <a:off x="3713984" y="6942373"/>
              <a:ext cx="748590" cy="926114"/>
            </a:xfrm>
            <a:custGeom>
              <a:avLst/>
              <a:gdLst/>
              <a:ahLst/>
              <a:cxnLst/>
              <a:rect l="l" t="t" r="r" b="b"/>
              <a:pathLst>
                <a:path w="748590" h="926114">
                  <a:moveTo>
                    <a:pt x="0" y="0"/>
                  </a:moveTo>
                  <a:lnTo>
                    <a:pt x="748589" y="0"/>
                  </a:lnTo>
                  <a:lnTo>
                    <a:pt x="748589" y="926114"/>
                  </a:lnTo>
                  <a:lnTo>
                    <a:pt x="0" y="926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5DF746F4-0009-CEC6-C46D-29B74326AF11}"/>
                </a:ext>
              </a:extLst>
            </p:cNvPr>
            <p:cNvSpPr txBox="1"/>
            <p:nvPr/>
          </p:nvSpPr>
          <p:spPr>
            <a:xfrm>
              <a:off x="4672117" y="6659291"/>
              <a:ext cx="13194029" cy="125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endPara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2520"/>
                </a:lnSpc>
              </a:pP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 Plan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Europeo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del Pilar de Derechos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Sociales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identifica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la Economía Social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como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un 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actor clave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la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creación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empleos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que da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respuesta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a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los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retos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la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sociedad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para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varios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sectores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económicos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Reducción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la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pobreza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; Empleo,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más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del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80% 18-65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;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Formación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permanente</a:t>
              </a:r>
              <a:endParaRPr lang="en-US" sz="1800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AB66C9E-E86B-4519-82D7-D5788932F2D9}"/>
              </a:ext>
            </a:extLst>
          </p:cNvPr>
          <p:cNvGrpSpPr/>
          <p:nvPr/>
        </p:nvGrpSpPr>
        <p:grpSpPr>
          <a:xfrm>
            <a:off x="3801509" y="8122113"/>
            <a:ext cx="14064637" cy="938719"/>
            <a:chOff x="3801509" y="8122113"/>
            <a:chExt cx="14064637" cy="938719"/>
          </a:xfrm>
        </p:grpSpPr>
        <p:sp>
          <p:nvSpPr>
            <p:cNvPr id="12" name="Freeform 12"/>
            <p:cNvSpPr/>
            <p:nvPr/>
          </p:nvSpPr>
          <p:spPr>
            <a:xfrm>
              <a:off x="3801509" y="8194409"/>
              <a:ext cx="642645" cy="776502"/>
            </a:xfrm>
            <a:custGeom>
              <a:avLst/>
              <a:gdLst/>
              <a:ahLst/>
              <a:cxnLst/>
              <a:rect l="l" t="t" r="r" b="b"/>
              <a:pathLst>
                <a:path w="642645" h="776502">
                  <a:moveTo>
                    <a:pt x="0" y="0"/>
                  </a:moveTo>
                  <a:lnTo>
                    <a:pt x="642645" y="0"/>
                  </a:lnTo>
                  <a:lnTo>
                    <a:pt x="642645" y="776501"/>
                  </a:lnTo>
                  <a:lnTo>
                    <a:pt x="0" y="776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EF26CC53-9CCE-82D2-A7C4-5B6B39CA6BFF}"/>
                </a:ext>
              </a:extLst>
            </p:cNvPr>
            <p:cNvSpPr txBox="1"/>
            <p:nvPr/>
          </p:nvSpPr>
          <p:spPr>
            <a:xfrm>
              <a:off x="4672117" y="8122113"/>
              <a:ext cx="13194029" cy="938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Reglamento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Europeo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regula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Mecanismo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recuperación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resiliencia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marca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actuación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Fondos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Next Generation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contempla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la Economía Social </a:t>
              </a:r>
              <a:r>
                <a:rPr lang="en-US" sz="1800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como</a:t>
              </a:r>
              <a:r>
                <a:rPr lang="en-US" sz="1800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actor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empresarial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fundamental para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atenuar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los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efectos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del COVID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9743758-D8C3-CAAF-8AB6-39F1492D41B9}"/>
              </a:ext>
            </a:extLst>
          </p:cNvPr>
          <p:cNvGrpSpPr/>
          <p:nvPr/>
        </p:nvGrpSpPr>
        <p:grpSpPr>
          <a:xfrm>
            <a:off x="3880253" y="9296832"/>
            <a:ext cx="13985893" cy="404235"/>
            <a:chOff x="3880253" y="9296832"/>
            <a:chExt cx="13985893" cy="404235"/>
          </a:xfrm>
        </p:grpSpPr>
        <p:sp>
          <p:nvSpPr>
            <p:cNvPr id="5" name="Freeform 5"/>
            <p:cNvSpPr/>
            <p:nvPr/>
          </p:nvSpPr>
          <p:spPr>
            <a:xfrm>
              <a:off x="3880253" y="9296832"/>
              <a:ext cx="426071" cy="404235"/>
            </a:xfrm>
            <a:custGeom>
              <a:avLst/>
              <a:gdLst/>
              <a:ahLst/>
              <a:cxnLst/>
              <a:rect l="l" t="t" r="r" b="b"/>
              <a:pathLst>
                <a:path w="426071" h="404235">
                  <a:moveTo>
                    <a:pt x="0" y="0"/>
                  </a:moveTo>
                  <a:lnTo>
                    <a:pt x="426071" y="0"/>
                  </a:lnTo>
                  <a:lnTo>
                    <a:pt x="426071" y="404235"/>
                  </a:lnTo>
                  <a:lnTo>
                    <a:pt x="0" y="404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0FAE2D2B-6046-6996-BCE4-7AE9DC8265A5}"/>
                </a:ext>
              </a:extLst>
            </p:cNvPr>
            <p:cNvSpPr txBox="1"/>
            <p:nvPr/>
          </p:nvSpPr>
          <p:spPr>
            <a:xfrm>
              <a:off x="4672117" y="9366336"/>
              <a:ext cx="13194029" cy="297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</a:pP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Naciones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Unidas- OCDE- OIT- </a:t>
              </a:r>
              <a:r>
                <a:rPr lang="en-US" sz="1800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Foro</a:t>
              </a:r>
              <a:r>
                <a:rPr lang="en-US" sz="1800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Davos- Presidencia Española de la UE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 animBg="1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371019" y="-1146867"/>
            <a:ext cx="13515019" cy="13462329"/>
            <a:chOff x="0" y="0"/>
            <a:chExt cx="4560570" cy="4542790"/>
          </a:xfrm>
        </p:grpSpPr>
        <p:sp>
          <p:nvSpPr>
            <p:cNvPr id="3" name="Freeform 3"/>
            <p:cNvSpPr/>
            <p:nvPr/>
          </p:nvSpPr>
          <p:spPr>
            <a:xfrm>
              <a:off x="-5080" y="-5080"/>
              <a:ext cx="4570730" cy="4552950"/>
            </a:xfrm>
            <a:custGeom>
              <a:avLst/>
              <a:gdLst/>
              <a:ahLst/>
              <a:cxnLst/>
              <a:rect l="l" t="t" r="r" b="b"/>
              <a:pathLst>
                <a:path w="4570730" h="4552950">
                  <a:moveTo>
                    <a:pt x="30480" y="1676400"/>
                  </a:moveTo>
                  <a:cubicBezTo>
                    <a:pt x="30480" y="1385570"/>
                    <a:pt x="264160" y="1139190"/>
                    <a:pt x="554990" y="1139190"/>
                  </a:cubicBezTo>
                  <a:cubicBezTo>
                    <a:pt x="887730" y="1141730"/>
                    <a:pt x="1160780" y="873760"/>
                    <a:pt x="1163320" y="541020"/>
                  </a:cubicBezTo>
                  <a:cubicBezTo>
                    <a:pt x="1163320" y="537210"/>
                    <a:pt x="1163320" y="532130"/>
                    <a:pt x="1163320" y="528320"/>
                  </a:cubicBezTo>
                  <a:cubicBezTo>
                    <a:pt x="1162050" y="243840"/>
                    <a:pt x="1408430" y="10160"/>
                    <a:pt x="1694180" y="5080"/>
                  </a:cubicBezTo>
                  <a:cubicBezTo>
                    <a:pt x="1979930" y="0"/>
                    <a:pt x="2228850" y="226060"/>
                    <a:pt x="2245360" y="511810"/>
                  </a:cubicBezTo>
                  <a:cubicBezTo>
                    <a:pt x="2261870" y="797560"/>
                    <a:pt x="2052320" y="1054100"/>
                    <a:pt x="1769110" y="1085850"/>
                  </a:cubicBezTo>
                  <a:cubicBezTo>
                    <a:pt x="1711960" y="1092200"/>
                    <a:pt x="1653540" y="1089660"/>
                    <a:pt x="1597660" y="1099820"/>
                  </a:cubicBezTo>
                  <a:cubicBezTo>
                    <a:pt x="1292860" y="1156970"/>
                    <a:pt x="1092200" y="1424940"/>
                    <a:pt x="1117600" y="1736090"/>
                  </a:cubicBezTo>
                  <a:cubicBezTo>
                    <a:pt x="1143000" y="2047240"/>
                    <a:pt x="1391920" y="2259330"/>
                    <a:pt x="1696720" y="2266950"/>
                  </a:cubicBezTo>
                  <a:cubicBezTo>
                    <a:pt x="2032000" y="2274570"/>
                    <a:pt x="2274570" y="2538730"/>
                    <a:pt x="2244090" y="2863850"/>
                  </a:cubicBezTo>
                  <a:cubicBezTo>
                    <a:pt x="2218690" y="3144520"/>
                    <a:pt x="1969770" y="3361690"/>
                    <a:pt x="1685290" y="3351530"/>
                  </a:cubicBezTo>
                  <a:cubicBezTo>
                    <a:pt x="1400810" y="3341370"/>
                    <a:pt x="1162050" y="3107690"/>
                    <a:pt x="1163320" y="2825750"/>
                  </a:cubicBezTo>
                  <a:cubicBezTo>
                    <a:pt x="1165860" y="2493010"/>
                    <a:pt x="897890" y="2219960"/>
                    <a:pt x="565150" y="2217420"/>
                  </a:cubicBezTo>
                  <a:cubicBezTo>
                    <a:pt x="562610" y="2217420"/>
                    <a:pt x="560070" y="2217420"/>
                    <a:pt x="557530" y="2217420"/>
                  </a:cubicBezTo>
                  <a:cubicBezTo>
                    <a:pt x="262890" y="2218690"/>
                    <a:pt x="30480" y="1971040"/>
                    <a:pt x="30480" y="1676400"/>
                  </a:cubicBezTo>
                  <a:close/>
                  <a:moveTo>
                    <a:pt x="2880360" y="5080"/>
                  </a:moveTo>
                  <a:cubicBezTo>
                    <a:pt x="3172460" y="5080"/>
                    <a:pt x="3418840" y="238760"/>
                    <a:pt x="3418840" y="529590"/>
                  </a:cubicBezTo>
                  <a:cubicBezTo>
                    <a:pt x="3418840" y="882650"/>
                    <a:pt x="3714750" y="1140460"/>
                    <a:pt x="4042410" y="1137920"/>
                  </a:cubicBezTo>
                  <a:cubicBezTo>
                    <a:pt x="4326890" y="1136650"/>
                    <a:pt x="4560570" y="1383030"/>
                    <a:pt x="4565650" y="1668780"/>
                  </a:cubicBezTo>
                  <a:cubicBezTo>
                    <a:pt x="4570730" y="1958340"/>
                    <a:pt x="4347210" y="2200910"/>
                    <a:pt x="4057650" y="2219960"/>
                  </a:cubicBezTo>
                  <a:cubicBezTo>
                    <a:pt x="3770630" y="2237740"/>
                    <a:pt x="3516630" y="2026920"/>
                    <a:pt x="3484880" y="1743710"/>
                  </a:cubicBezTo>
                  <a:cubicBezTo>
                    <a:pt x="3478530" y="1686560"/>
                    <a:pt x="3481070" y="1628140"/>
                    <a:pt x="3469640" y="1572260"/>
                  </a:cubicBezTo>
                  <a:cubicBezTo>
                    <a:pt x="3412490" y="1267460"/>
                    <a:pt x="3133090" y="1066800"/>
                    <a:pt x="2820670" y="1092200"/>
                  </a:cubicBezTo>
                  <a:cubicBezTo>
                    <a:pt x="2528570" y="1116330"/>
                    <a:pt x="2298700" y="1366520"/>
                    <a:pt x="2291080" y="1671320"/>
                  </a:cubicBezTo>
                  <a:cubicBezTo>
                    <a:pt x="2283460" y="2006600"/>
                    <a:pt x="2018030" y="2249170"/>
                    <a:pt x="1694180" y="2218690"/>
                  </a:cubicBezTo>
                  <a:cubicBezTo>
                    <a:pt x="1413510" y="2193290"/>
                    <a:pt x="1196340" y="1944370"/>
                    <a:pt x="1206500" y="1659890"/>
                  </a:cubicBezTo>
                  <a:cubicBezTo>
                    <a:pt x="1216660" y="1375410"/>
                    <a:pt x="1450340" y="1136650"/>
                    <a:pt x="1731010" y="1137920"/>
                  </a:cubicBezTo>
                  <a:cubicBezTo>
                    <a:pt x="2063750" y="1141730"/>
                    <a:pt x="2335530" y="875030"/>
                    <a:pt x="2339340" y="542290"/>
                  </a:cubicBezTo>
                  <a:cubicBezTo>
                    <a:pt x="2339340" y="538480"/>
                    <a:pt x="2339340" y="535940"/>
                    <a:pt x="2339340" y="532130"/>
                  </a:cubicBezTo>
                  <a:cubicBezTo>
                    <a:pt x="2338070" y="237490"/>
                    <a:pt x="2585720" y="5080"/>
                    <a:pt x="2880360" y="5080"/>
                  </a:cubicBezTo>
                  <a:close/>
                  <a:moveTo>
                    <a:pt x="4552950" y="2863850"/>
                  </a:moveTo>
                  <a:cubicBezTo>
                    <a:pt x="4552950" y="3154680"/>
                    <a:pt x="4319270" y="3401060"/>
                    <a:pt x="4028440" y="3401060"/>
                  </a:cubicBezTo>
                  <a:cubicBezTo>
                    <a:pt x="3674110" y="3401060"/>
                    <a:pt x="3417570" y="3696970"/>
                    <a:pt x="3418840" y="4024630"/>
                  </a:cubicBezTo>
                  <a:cubicBezTo>
                    <a:pt x="3421380" y="4309110"/>
                    <a:pt x="3175000" y="4542790"/>
                    <a:pt x="2889250" y="4547870"/>
                  </a:cubicBezTo>
                  <a:cubicBezTo>
                    <a:pt x="2603500" y="4552950"/>
                    <a:pt x="2354580" y="4326890"/>
                    <a:pt x="2336800" y="4041140"/>
                  </a:cubicBezTo>
                  <a:cubicBezTo>
                    <a:pt x="2319020" y="3755390"/>
                    <a:pt x="2531110" y="3498850"/>
                    <a:pt x="2814320" y="3467100"/>
                  </a:cubicBezTo>
                  <a:cubicBezTo>
                    <a:pt x="2871470" y="3460750"/>
                    <a:pt x="2929890" y="3463290"/>
                    <a:pt x="2985770" y="3453130"/>
                  </a:cubicBezTo>
                  <a:cubicBezTo>
                    <a:pt x="3290570" y="3395980"/>
                    <a:pt x="3491230" y="3115310"/>
                    <a:pt x="3465830" y="2802890"/>
                  </a:cubicBezTo>
                  <a:cubicBezTo>
                    <a:pt x="3441700" y="2510790"/>
                    <a:pt x="3191510" y="2255520"/>
                    <a:pt x="2886710" y="2247900"/>
                  </a:cubicBezTo>
                  <a:cubicBezTo>
                    <a:pt x="2551430" y="2240280"/>
                    <a:pt x="2321560" y="1974850"/>
                    <a:pt x="2350770" y="1651000"/>
                  </a:cubicBezTo>
                  <a:cubicBezTo>
                    <a:pt x="2377440" y="1370330"/>
                    <a:pt x="2613660" y="1153160"/>
                    <a:pt x="2898140" y="1163320"/>
                  </a:cubicBezTo>
                  <a:cubicBezTo>
                    <a:pt x="3181350" y="1173480"/>
                    <a:pt x="3407410" y="1405890"/>
                    <a:pt x="3407410" y="1689100"/>
                  </a:cubicBezTo>
                  <a:cubicBezTo>
                    <a:pt x="3406140" y="2035810"/>
                    <a:pt x="3698240" y="2322830"/>
                    <a:pt x="4025900" y="2321560"/>
                  </a:cubicBezTo>
                  <a:cubicBezTo>
                    <a:pt x="4320540" y="2321560"/>
                    <a:pt x="4552950" y="2569210"/>
                    <a:pt x="4552950" y="2863850"/>
                  </a:cubicBezTo>
                  <a:close/>
                  <a:moveTo>
                    <a:pt x="1701800" y="4535170"/>
                  </a:moveTo>
                  <a:cubicBezTo>
                    <a:pt x="1410970" y="4535170"/>
                    <a:pt x="1164590" y="4301490"/>
                    <a:pt x="1164590" y="4010660"/>
                  </a:cubicBezTo>
                  <a:cubicBezTo>
                    <a:pt x="1164590" y="3657600"/>
                    <a:pt x="855980" y="3399790"/>
                    <a:pt x="528320" y="3402330"/>
                  </a:cubicBezTo>
                  <a:cubicBezTo>
                    <a:pt x="243840" y="3403600"/>
                    <a:pt x="10160" y="3157220"/>
                    <a:pt x="5080" y="2871470"/>
                  </a:cubicBezTo>
                  <a:cubicBezTo>
                    <a:pt x="0" y="2585720"/>
                    <a:pt x="226060" y="2336800"/>
                    <a:pt x="511810" y="2319020"/>
                  </a:cubicBezTo>
                  <a:cubicBezTo>
                    <a:pt x="797560" y="2301240"/>
                    <a:pt x="1054100" y="2513330"/>
                    <a:pt x="1085850" y="2796540"/>
                  </a:cubicBezTo>
                  <a:cubicBezTo>
                    <a:pt x="1092200" y="2853690"/>
                    <a:pt x="1089660" y="2912110"/>
                    <a:pt x="1099820" y="2967990"/>
                  </a:cubicBezTo>
                  <a:cubicBezTo>
                    <a:pt x="1156970" y="3272790"/>
                    <a:pt x="1450340" y="3473450"/>
                    <a:pt x="1761490" y="3448050"/>
                  </a:cubicBezTo>
                  <a:cubicBezTo>
                    <a:pt x="2072640" y="3422650"/>
                    <a:pt x="2297430" y="3173730"/>
                    <a:pt x="2305050" y="2868930"/>
                  </a:cubicBezTo>
                  <a:cubicBezTo>
                    <a:pt x="2312670" y="2533650"/>
                    <a:pt x="2576830" y="2291080"/>
                    <a:pt x="2901950" y="2321560"/>
                  </a:cubicBezTo>
                  <a:cubicBezTo>
                    <a:pt x="3182620" y="2346960"/>
                    <a:pt x="3399790" y="2595880"/>
                    <a:pt x="3389630" y="2880360"/>
                  </a:cubicBezTo>
                  <a:cubicBezTo>
                    <a:pt x="3379470" y="3164839"/>
                    <a:pt x="3145790" y="3403600"/>
                    <a:pt x="2863850" y="3402330"/>
                  </a:cubicBezTo>
                  <a:cubicBezTo>
                    <a:pt x="2517140" y="3401060"/>
                    <a:pt x="2242820" y="3680460"/>
                    <a:pt x="2244090" y="4008120"/>
                  </a:cubicBezTo>
                  <a:cubicBezTo>
                    <a:pt x="2244090" y="4302760"/>
                    <a:pt x="1996440" y="4535170"/>
                    <a:pt x="1701800" y="4535170"/>
                  </a:cubicBezTo>
                  <a:close/>
                </a:path>
              </a:pathLst>
            </a:custGeom>
            <a:blipFill>
              <a:blip r:embed="rId2"/>
              <a:stretch>
                <a:fillRect t="-195" b="-195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581370" y="6409147"/>
            <a:ext cx="7677930" cy="86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2"/>
              </a:lnSpc>
            </a:pPr>
            <a:r>
              <a:rPr lang="en-US" sz="5756">
                <a:solidFill>
                  <a:srgbClr val="2B485F"/>
                </a:solidFill>
                <a:latin typeface="Cinzel"/>
                <a:ea typeface="Cinzel"/>
                <a:cs typeface="Cinzel"/>
                <a:sym typeface="Cinzel"/>
              </a:rPr>
              <a:t>¡GRACIAS!</a:t>
            </a:r>
          </a:p>
        </p:txBody>
      </p:sp>
      <p:sp>
        <p:nvSpPr>
          <p:cNvPr id="5" name="Freeform 5"/>
          <p:cNvSpPr/>
          <p:nvPr/>
        </p:nvSpPr>
        <p:spPr>
          <a:xfrm>
            <a:off x="9581370" y="1843287"/>
            <a:ext cx="7122762" cy="3300213"/>
          </a:xfrm>
          <a:custGeom>
            <a:avLst/>
            <a:gdLst/>
            <a:ahLst/>
            <a:cxnLst/>
            <a:rect l="l" t="t" r="r" b="b"/>
            <a:pathLst>
              <a:path w="7122762" h="3300213">
                <a:moveTo>
                  <a:pt x="0" y="0"/>
                </a:moveTo>
                <a:lnTo>
                  <a:pt x="7122761" y="0"/>
                </a:lnTo>
                <a:lnTo>
                  <a:pt x="7122761" y="3300213"/>
                </a:lnTo>
                <a:lnTo>
                  <a:pt x="0" y="3300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9612" y="-7250365"/>
            <a:ext cx="0" cy="1450073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-2362225" y="9601796"/>
            <a:ext cx="21684307" cy="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596879" y="4792108"/>
            <a:ext cx="7463166" cy="7399176"/>
            <a:chOff x="0" y="0"/>
            <a:chExt cx="5184140" cy="5139690"/>
          </a:xfrm>
        </p:grpSpPr>
        <p:sp>
          <p:nvSpPr>
            <p:cNvPr id="5" name="Freeform 5"/>
            <p:cNvSpPr/>
            <p:nvPr/>
          </p:nvSpPr>
          <p:spPr>
            <a:xfrm>
              <a:off x="0" y="-13970"/>
              <a:ext cx="5186680" cy="5153660"/>
            </a:xfrm>
            <a:custGeom>
              <a:avLst/>
              <a:gdLst/>
              <a:ahLst/>
              <a:cxnLst/>
              <a:rect l="l" t="t" r="r" b="b"/>
              <a:pathLst>
                <a:path w="5186680" h="5153660">
                  <a:moveTo>
                    <a:pt x="1016000" y="2538730"/>
                  </a:moveTo>
                  <a:cubicBezTo>
                    <a:pt x="1004570" y="2217420"/>
                    <a:pt x="797560" y="2010410"/>
                    <a:pt x="476250" y="2001520"/>
                  </a:cubicBezTo>
                  <a:cubicBezTo>
                    <a:pt x="213360" y="1991360"/>
                    <a:pt x="5080" y="1778000"/>
                    <a:pt x="0" y="1515110"/>
                  </a:cubicBezTo>
                  <a:cubicBezTo>
                    <a:pt x="0" y="1252220"/>
                    <a:pt x="209550" y="1036320"/>
                    <a:pt x="472440" y="1027430"/>
                  </a:cubicBezTo>
                  <a:cubicBezTo>
                    <a:pt x="796290" y="1016000"/>
                    <a:pt x="1004570" y="808990"/>
                    <a:pt x="1016000" y="486410"/>
                  </a:cubicBezTo>
                  <a:cubicBezTo>
                    <a:pt x="1018540" y="217170"/>
                    <a:pt x="1238250" y="0"/>
                    <a:pt x="1507490" y="2540"/>
                  </a:cubicBezTo>
                  <a:cubicBezTo>
                    <a:pt x="1776730" y="5080"/>
                    <a:pt x="1993900" y="224790"/>
                    <a:pt x="1991360" y="494030"/>
                  </a:cubicBezTo>
                  <a:cubicBezTo>
                    <a:pt x="1998980" y="800100"/>
                    <a:pt x="2216150" y="1018540"/>
                    <a:pt x="2522220" y="1027430"/>
                  </a:cubicBezTo>
                  <a:cubicBezTo>
                    <a:pt x="2797810" y="1036320"/>
                    <a:pt x="3007360" y="1252220"/>
                    <a:pt x="3006090" y="1516380"/>
                  </a:cubicBezTo>
                  <a:cubicBezTo>
                    <a:pt x="3004820" y="1780540"/>
                    <a:pt x="2788920" y="1995170"/>
                    <a:pt x="2519680" y="2001520"/>
                  </a:cubicBezTo>
                  <a:cubicBezTo>
                    <a:pt x="2216150" y="2007870"/>
                    <a:pt x="1997710" y="2227580"/>
                    <a:pt x="1991360" y="2531110"/>
                  </a:cubicBezTo>
                  <a:cubicBezTo>
                    <a:pt x="1986280" y="2799080"/>
                    <a:pt x="1761490" y="3018790"/>
                    <a:pt x="1501140" y="3016250"/>
                  </a:cubicBezTo>
                  <a:cubicBezTo>
                    <a:pt x="1240790" y="3013710"/>
                    <a:pt x="1026160" y="2801620"/>
                    <a:pt x="1016000" y="2538730"/>
                  </a:cubicBezTo>
                  <a:close/>
                  <a:moveTo>
                    <a:pt x="4699000" y="3164840"/>
                  </a:moveTo>
                  <a:cubicBezTo>
                    <a:pt x="4392930" y="3155950"/>
                    <a:pt x="4175760" y="2936240"/>
                    <a:pt x="4169410" y="2630170"/>
                  </a:cubicBezTo>
                  <a:cubicBezTo>
                    <a:pt x="4157980" y="2360930"/>
                    <a:pt x="3929380" y="2151380"/>
                    <a:pt x="3658870" y="2162810"/>
                  </a:cubicBezTo>
                  <a:cubicBezTo>
                    <a:pt x="3408680" y="2174240"/>
                    <a:pt x="3206750" y="2372360"/>
                    <a:pt x="3192780" y="2623820"/>
                  </a:cubicBezTo>
                  <a:cubicBezTo>
                    <a:pt x="3181350" y="2946400"/>
                    <a:pt x="2973070" y="3153410"/>
                    <a:pt x="2649220" y="3164840"/>
                  </a:cubicBezTo>
                  <a:cubicBezTo>
                    <a:pt x="2386330" y="3173730"/>
                    <a:pt x="2175510" y="3390900"/>
                    <a:pt x="2178050" y="3652520"/>
                  </a:cubicBezTo>
                  <a:cubicBezTo>
                    <a:pt x="2180590" y="3914140"/>
                    <a:pt x="2392680" y="4130040"/>
                    <a:pt x="2653030" y="4137660"/>
                  </a:cubicBezTo>
                  <a:cubicBezTo>
                    <a:pt x="2974340" y="4147820"/>
                    <a:pt x="3181350" y="4353560"/>
                    <a:pt x="3192780" y="4676140"/>
                  </a:cubicBezTo>
                  <a:cubicBezTo>
                    <a:pt x="3202940" y="4939030"/>
                    <a:pt x="3418839" y="5151120"/>
                    <a:pt x="3677920" y="5152390"/>
                  </a:cubicBezTo>
                  <a:cubicBezTo>
                    <a:pt x="3937000" y="5153660"/>
                    <a:pt x="4164330" y="4936490"/>
                    <a:pt x="4169410" y="4668520"/>
                  </a:cubicBezTo>
                  <a:cubicBezTo>
                    <a:pt x="4174490" y="4364990"/>
                    <a:pt x="4394200" y="4145280"/>
                    <a:pt x="4697730" y="4138930"/>
                  </a:cubicBezTo>
                  <a:cubicBezTo>
                    <a:pt x="4965700" y="4132580"/>
                    <a:pt x="5181600" y="3916680"/>
                    <a:pt x="5184140" y="3653790"/>
                  </a:cubicBezTo>
                  <a:cubicBezTo>
                    <a:pt x="5186680" y="3390900"/>
                    <a:pt x="4974590" y="3172460"/>
                    <a:pt x="4699000" y="3164840"/>
                  </a:cubicBezTo>
                  <a:close/>
                  <a:moveTo>
                    <a:pt x="2579370" y="3087370"/>
                  </a:moveTo>
                  <a:cubicBezTo>
                    <a:pt x="2693670" y="3087370"/>
                    <a:pt x="2796540" y="3045460"/>
                    <a:pt x="2877820" y="2978150"/>
                  </a:cubicBezTo>
                  <a:cubicBezTo>
                    <a:pt x="3001010" y="2893060"/>
                    <a:pt x="3082290" y="2752090"/>
                    <a:pt x="3081020" y="2590800"/>
                  </a:cubicBezTo>
                  <a:cubicBezTo>
                    <a:pt x="3082290" y="2287270"/>
                    <a:pt x="3329940" y="2040890"/>
                    <a:pt x="3633470" y="2042160"/>
                  </a:cubicBezTo>
                  <a:cubicBezTo>
                    <a:pt x="3897630" y="2042160"/>
                    <a:pt x="4105910" y="1819910"/>
                    <a:pt x="4107180" y="1557020"/>
                  </a:cubicBezTo>
                  <a:cubicBezTo>
                    <a:pt x="4112260" y="1286510"/>
                    <a:pt x="3896360" y="1062990"/>
                    <a:pt x="3625850" y="1059180"/>
                  </a:cubicBezTo>
                  <a:cubicBezTo>
                    <a:pt x="3355340" y="1054100"/>
                    <a:pt x="3131820" y="1270000"/>
                    <a:pt x="3128010" y="1541780"/>
                  </a:cubicBezTo>
                  <a:cubicBezTo>
                    <a:pt x="3115310" y="1868170"/>
                    <a:pt x="2918460" y="2066290"/>
                    <a:pt x="2590800" y="2089150"/>
                  </a:cubicBezTo>
                  <a:cubicBezTo>
                    <a:pt x="2522220" y="2092960"/>
                    <a:pt x="2456180" y="2108200"/>
                    <a:pt x="2392680" y="2134870"/>
                  </a:cubicBezTo>
                  <a:cubicBezTo>
                    <a:pt x="2208530" y="2203450"/>
                    <a:pt x="2075180" y="2378710"/>
                    <a:pt x="2072640" y="2586990"/>
                  </a:cubicBezTo>
                  <a:cubicBezTo>
                    <a:pt x="2061210" y="2913380"/>
                    <a:pt x="1863090" y="3111500"/>
                    <a:pt x="1536700" y="3134360"/>
                  </a:cubicBezTo>
                  <a:cubicBezTo>
                    <a:pt x="1460500" y="3138170"/>
                    <a:pt x="1385570" y="3157220"/>
                    <a:pt x="1316990" y="3190240"/>
                  </a:cubicBezTo>
                  <a:cubicBezTo>
                    <a:pt x="1103630" y="3296920"/>
                    <a:pt x="999490" y="3543300"/>
                    <a:pt x="1073150" y="3770630"/>
                  </a:cubicBezTo>
                  <a:cubicBezTo>
                    <a:pt x="1145540" y="3996690"/>
                    <a:pt x="1369060" y="4138930"/>
                    <a:pt x="1605280" y="4108450"/>
                  </a:cubicBezTo>
                  <a:cubicBezTo>
                    <a:pt x="1842770" y="4077970"/>
                    <a:pt x="2029460" y="3881120"/>
                    <a:pt x="2028190" y="3636010"/>
                  </a:cubicBezTo>
                  <a:cubicBezTo>
                    <a:pt x="2029460" y="3331210"/>
                    <a:pt x="2275840" y="3086100"/>
                    <a:pt x="2579370" y="3087370"/>
                  </a:cubicBezTo>
                  <a:close/>
                </a:path>
              </a:pathLst>
            </a:custGeom>
            <a:blipFill>
              <a:blip r:embed="rId2"/>
              <a:stretch>
                <a:fillRect l="-16225" r="-16225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858194" y="-3334816"/>
            <a:ext cx="7463166" cy="7399176"/>
            <a:chOff x="0" y="0"/>
            <a:chExt cx="5184140" cy="5139690"/>
          </a:xfrm>
        </p:grpSpPr>
        <p:sp>
          <p:nvSpPr>
            <p:cNvPr id="7" name="Freeform 7"/>
            <p:cNvSpPr/>
            <p:nvPr/>
          </p:nvSpPr>
          <p:spPr>
            <a:xfrm>
              <a:off x="0" y="-13970"/>
              <a:ext cx="5186680" cy="5153660"/>
            </a:xfrm>
            <a:custGeom>
              <a:avLst/>
              <a:gdLst/>
              <a:ahLst/>
              <a:cxnLst/>
              <a:rect l="l" t="t" r="r" b="b"/>
              <a:pathLst>
                <a:path w="5186680" h="5153660">
                  <a:moveTo>
                    <a:pt x="1016000" y="2538730"/>
                  </a:moveTo>
                  <a:cubicBezTo>
                    <a:pt x="1004570" y="2217420"/>
                    <a:pt x="797560" y="2010410"/>
                    <a:pt x="476250" y="2001520"/>
                  </a:cubicBezTo>
                  <a:cubicBezTo>
                    <a:pt x="213360" y="1991360"/>
                    <a:pt x="5080" y="1778000"/>
                    <a:pt x="0" y="1515110"/>
                  </a:cubicBezTo>
                  <a:cubicBezTo>
                    <a:pt x="0" y="1252220"/>
                    <a:pt x="209550" y="1036320"/>
                    <a:pt x="472440" y="1027430"/>
                  </a:cubicBezTo>
                  <a:cubicBezTo>
                    <a:pt x="796290" y="1016000"/>
                    <a:pt x="1004570" y="808990"/>
                    <a:pt x="1016000" y="486410"/>
                  </a:cubicBezTo>
                  <a:cubicBezTo>
                    <a:pt x="1018540" y="217170"/>
                    <a:pt x="1238250" y="0"/>
                    <a:pt x="1507490" y="2540"/>
                  </a:cubicBezTo>
                  <a:cubicBezTo>
                    <a:pt x="1776730" y="5080"/>
                    <a:pt x="1993900" y="224790"/>
                    <a:pt x="1991360" y="494030"/>
                  </a:cubicBezTo>
                  <a:cubicBezTo>
                    <a:pt x="1998980" y="800100"/>
                    <a:pt x="2216150" y="1018540"/>
                    <a:pt x="2522220" y="1027430"/>
                  </a:cubicBezTo>
                  <a:cubicBezTo>
                    <a:pt x="2797810" y="1036320"/>
                    <a:pt x="3007360" y="1252220"/>
                    <a:pt x="3006090" y="1516380"/>
                  </a:cubicBezTo>
                  <a:cubicBezTo>
                    <a:pt x="3004820" y="1780540"/>
                    <a:pt x="2788920" y="1995170"/>
                    <a:pt x="2519680" y="2001520"/>
                  </a:cubicBezTo>
                  <a:cubicBezTo>
                    <a:pt x="2216150" y="2007870"/>
                    <a:pt x="1997710" y="2227580"/>
                    <a:pt x="1991360" y="2531110"/>
                  </a:cubicBezTo>
                  <a:cubicBezTo>
                    <a:pt x="1986280" y="2799080"/>
                    <a:pt x="1761490" y="3018790"/>
                    <a:pt x="1501140" y="3016250"/>
                  </a:cubicBezTo>
                  <a:cubicBezTo>
                    <a:pt x="1240790" y="3013710"/>
                    <a:pt x="1026160" y="2801620"/>
                    <a:pt x="1016000" y="2538730"/>
                  </a:cubicBezTo>
                  <a:close/>
                  <a:moveTo>
                    <a:pt x="4699000" y="3164840"/>
                  </a:moveTo>
                  <a:cubicBezTo>
                    <a:pt x="4392930" y="3155950"/>
                    <a:pt x="4175760" y="2936240"/>
                    <a:pt x="4169410" y="2630170"/>
                  </a:cubicBezTo>
                  <a:cubicBezTo>
                    <a:pt x="4157980" y="2360930"/>
                    <a:pt x="3929380" y="2151380"/>
                    <a:pt x="3658870" y="2162810"/>
                  </a:cubicBezTo>
                  <a:cubicBezTo>
                    <a:pt x="3408680" y="2174240"/>
                    <a:pt x="3206750" y="2372360"/>
                    <a:pt x="3192780" y="2623820"/>
                  </a:cubicBezTo>
                  <a:cubicBezTo>
                    <a:pt x="3181350" y="2946400"/>
                    <a:pt x="2973070" y="3153410"/>
                    <a:pt x="2649220" y="3164840"/>
                  </a:cubicBezTo>
                  <a:cubicBezTo>
                    <a:pt x="2386330" y="3173730"/>
                    <a:pt x="2175510" y="3390900"/>
                    <a:pt x="2178050" y="3652520"/>
                  </a:cubicBezTo>
                  <a:cubicBezTo>
                    <a:pt x="2180590" y="3914140"/>
                    <a:pt x="2392680" y="4130040"/>
                    <a:pt x="2653030" y="4137660"/>
                  </a:cubicBezTo>
                  <a:cubicBezTo>
                    <a:pt x="2974340" y="4147820"/>
                    <a:pt x="3181350" y="4353560"/>
                    <a:pt x="3192780" y="4676140"/>
                  </a:cubicBezTo>
                  <a:cubicBezTo>
                    <a:pt x="3202940" y="4939030"/>
                    <a:pt x="3418839" y="5151120"/>
                    <a:pt x="3677920" y="5152390"/>
                  </a:cubicBezTo>
                  <a:cubicBezTo>
                    <a:pt x="3937000" y="5153660"/>
                    <a:pt x="4164330" y="4936490"/>
                    <a:pt x="4169410" y="4668520"/>
                  </a:cubicBezTo>
                  <a:cubicBezTo>
                    <a:pt x="4174490" y="4364990"/>
                    <a:pt x="4394200" y="4145280"/>
                    <a:pt x="4697730" y="4138930"/>
                  </a:cubicBezTo>
                  <a:cubicBezTo>
                    <a:pt x="4965700" y="4132580"/>
                    <a:pt x="5181600" y="3916680"/>
                    <a:pt x="5184140" y="3653790"/>
                  </a:cubicBezTo>
                  <a:cubicBezTo>
                    <a:pt x="5186680" y="3390900"/>
                    <a:pt x="4974590" y="3172460"/>
                    <a:pt x="4699000" y="3164840"/>
                  </a:cubicBezTo>
                  <a:close/>
                  <a:moveTo>
                    <a:pt x="2579370" y="3087370"/>
                  </a:moveTo>
                  <a:cubicBezTo>
                    <a:pt x="2693670" y="3087370"/>
                    <a:pt x="2796540" y="3045460"/>
                    <a:pt x="2877820" y="2978150"/>
                  </a:cubicBezTo>
                  <a:cubicBezTo>
                    <a:pt x="3001010" y="2893060"/>
                    <a:pt x="3082290" y="2752090"/>
                    <a:pt x="3081020" y="2590800"/>
                  </a:cubicBezTo>
                  <a:cubicBezTo>
                    <a:pt x="3082290" y="2287270"/>
                    <a:pt x="3329940" y="2040890"/>
                    <a:pt x="3633470" y="2042160"/>
                  </a:cubicBezTo>
                  <a:cubicBezTo>
                    <a:pt x="3897630" y="2042160"/>
                    <a:pt x="4105910" y="1819910"/>
                    <a:pt x="4107180" y="1557020"/>
                  </a:cubicBezTo>
                  <a:cubicBezTo>
                    <a:pt x="4112260" y="1286510"/>
                    <a:pt x="3896360" y="1062990"/>
                    <a:pt x="3625850" y="1059180"/>
                  </a:cubicBezTo>
                  <a:cubicBezTo>
                    <a:pt x="3355340" y="1054100"/>
                    <a:pt x="3131820" y="1270000"/>
                    <a:pt x="3128010" y="1541780"/>
                  </a:cubicBezTo>
                  <a:cubicBezTo>
                    <a:pt x="3115310" y="1868170"/>
                    <a:pt x="2918460" y="2066290"/>
                    <a:pt x="2590800" y="2089150"/>
                  </a:cubicBezTo>
                  <a:cubicBezTo>
                    <a:pt x="2522220" y="2092960"/>
                    <a:pt x="2456180" y="2108200"/>
                    <a:pt x="2392680" y="2134870"/>
                  </a:cubicBezTo>
                  <a:cubicBezTo>
                    <a:pt x="2208530" y="2203450"/>
                    <a:pt x="2075180" y="2378710"/>
                    <a:pt x="2072640" y="2586990"/>
                  </a:cubicBezTo>
                  <a:cubicBezTo>
                    <a:pt x="2061210" y="2913380"/>
                    <a:pt x="1863090" y="3111500"/>
                    <a:pt x="1536700" y="3134360"/>
                  </a:cubicBezTo>
                  <a:cubicBezTo>
                    <a:pt x="1460500" y="3138170"/>
                    <a:pt x="1385570" y="3157220"/>
                    <a:pt x="1316990" y="3190240"/>
                  </a:cubicBezTo>
                  <a:cubicBezTo>
                    <a:pt x="1103630" y="3296920"/>
                    <a:pt x="999490" y="3543300"/>
                    <a:pt x="1073150" y="3770630"/>
                  </a:cubicBezTo>
                  <a:cubicBezTo>
                    <a:pt x="1145540" y="3996690"/>
                    <a:pt x="1369060" y="4138930"/>
                    <a:pt x="1605280" y="4108450"/>
                  </a:cubicBezTo>
                  <a:cubicBezTo>
                    <a:pt x="1842770" y="4077970"/>
                    <a:pt x="2029460" y="3881120"/>
                    <a:pt x="2028190" y="3636010"/>
                  </a:cubicBezTo>
                  <a:cubicBezTo>
                    <a:pt x="2029460" y="3331210"/>
                    <a:pt x="2275840" y="3086100"/>
                    <a:pt x="2579370" y="3087370"/>
                  </a:cubicBezTo>
                  <a:close/>
                </a:path>
              </a:pathLst>
            </a:custGeom>
            <a:blipFill>
              <a:blip r:embed="rId3"/>
              <a:stretch>
                <a:fillRect l="-16225" r="-16225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9" name="Group 9"/>
          <p:cNvGrpSpPr/>
          <p:nvPr/>
        </p:nvGrpSpPr>
        <p:grpSpPr>
          <a:xfrm>
            <a:off x="1028700" y="737554"/>
            <a:ext cx="12839019" cy="1869617"/>
            <a:chOff x="0" y="0"/>
            <a:chExt cx="17118692" cy="2492823"/>
          </a:xfrm>
        </p:grpSpPr>
        <p:sp>
          <p:nvSpPr>
            <p:cNvPr id="10" name="TextBox 10"/>
            <p:cNvSpPr txBox="1"/>
            <p:nvPr/>
          </p:nvSpPr>
          <p:spPr>
            <a:xfrm>
              <a:off x="1011993" y="373157"/>
              <a:ext cx="16106699" cy="170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98"/>
                </a:lnSpc>
                <a:spcBef>
                  <a:spcPct val="0"/>
                </a:spcBef>
              </a:pPr>
              <a:r>
                <a:rPr lang="en-US" sz="4320" b="1" dirty="0">
                  <a:solidFill>
                    <a:srgbClr val="2B485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¿</a:t>
              </a:r>
              <a:r>
                <a:rPr lang="en-US" sz="4320" b="1" u="none" strike="noStrike" dirty="0">
                  <a:solidFill>
                    <a:srgbClr val="2B485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QUÉ ES LA ECONOMÍA SOCIAL Y SU PESO SOCIO ECONÓMICO?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1089246" cy="2473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537"/>
                </a:lnSpc>
                <a:spcBef>
                  <a:spcPct val="0"/>
                </a:spcBef>
              </a:pPr>
              <a:r>
                <a:rPr lang="en-US" sz="12319" b="1">
                  <a:solidFill>
                    <a:srgbClr val="2B485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6191" y="3565029"/>
            <a:ext cx="14452174" cy="1869617"/>
            <a:chOff x="0" y="0"/>
            <a:chExt cx="19269565" cy="2492823"/>
          </a:xfrm>
        </p:grpSpPr>
        <p:sp>
          <p:nvSpPr>
            <p:cNvPr id="13" name="TextBox 13"/>
            <p:cNvSpPr txBox="1"/>
            <p:nvPr/>
          </p:nvSpPr>
          <p:spPr>
            <a:xfrm>
              <a:off x="1483620" y="371655"/>
              <a:ext cx="17785944" cy="170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098"/>
                </a:lnSpc>
                <a:spcBef>
                  <a:spcPct val="0"/>
                </a:spcBef>
              </a:pPr>
              <a:r>
                <a:rPr lang="en-US" sz="4320" b="1">
                  <a:solidFill>
                    <a:srgbClr val="2B485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¿</a:t>
              </a:r>
              <a:r>
                <a:rPr lang="en-US" sz="4320" b="1" u="none" strike="noStrike">
                  <a:solidFill>
                    <a:srgbClr val="2B485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CÓMO LA ECONOMÍA SOCIAL DA RESPUESTAS A LOS RETOS DE LA SOCIEDAD?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1369320" cy="2473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537"/>
                </a:lnSpc>
                <a:spcBef>
                  <a:spcPct val="0"/>
                </a:spcBef>
              </a:pPr>
              <a:r>
                <a:rPr lang="en-US" sz="12319" b="1">
                  <a:solidFill>
                    <a:srgbClr val="2B485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88873" y="6433774"/>
            <a:ext cx="15567751" cy="1925500"/>
            <a:chOff x="0" y="0"/>
            <a:chExt cx="20757002" cy="2567334"/>
          </a:xfrm>
        </p:grpSpPr>
        <p:sp>
          <p:nvSpPr>
            <p:cNvPr id="16" name="TextBox 16"/>
            <p:cNvSpPr txBox="1"/>
            <p:nvPr/>
          </p:nvSpPr>
          <p:spPr>
            <a:xfrm>
              <a:off x="1470881" y="9525"/>
              <a:ext cx="19286120" cy="2557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98"/>
                </a:lnSpc>
              </a:pPr>
              <a:r>
                <a:rPr lang="en-US" sz="4320" b="1" dirty="0">
                  <a:solidFill>
                    <a:srgbClr val="2B485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¿POR QUÉ ESPAÑA ES UN REFERENTE MUNDIAL Y POR QUÉ LA ECONOMÍA SOCIAL EN EUROPA ESTÁ EN ADQUIRIENDO UNA GRAN IMPORTANCIA?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9006"/>
              <a:ext cx="1412533" cy="2473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537"/>
                </a:lnSpc>
                <a:spcBef>
                  <a:spcPct val="0"/>
                </a:spcBef>
              </a:pPr>
              <a:r>
                <a:rPr lang="en-US" sz="12319" b="1">
                  <a:solidFill>
                    <a:srgbClr val="2B485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020704" y="-3502436"/>
            <a:ext cx="10164704" cy="7479208"/>
            <a:chOff x="0" y="0"/>
            <a:chExt cx="5590540" cy="4113530"/>
          </a:xfrm>
        </p:grpSpPr>
        <p:sp>
          <p:nvSpPr>
            <p:cNvPr id="4" name="Freeform 4"/>
            <p:cNvSpPr/>
            <p:nvPr/>
          </p:nvSpPr>
          <p:spPr>
            <a:xfrm>
              <a:off x="-29210" y="-54610"/>
              <a:ext cx="5694680" cy="4171951"/>
            </a:xfrm>
            <a:custGeom>
              <a:avLst/>
              <a:gdLst/>
              <a:ahLst/>
              <a:cxnLst/>
              <a:rect l="l" t="t" r="r" b="b"/>
              <a:pathLst>
                <a:path w="5694680" h="4171951">
                  <a:moveTo>
                    <a:pt x="2081530" y="4168140"/>
                  </a:moveTo>
                  <a:cubicBezTo>
                    <a:pt x="1723390" y="4165600"/>
                    <a:pt x="1443990" y="3882390"/>
                    <a:pt x="1433830" y="3511550"/>
                  </a:cubicBezTo>
                  <a:cubicBezTo>
                    <a:pt x="1424940" y="3181350"/>
                    <a:pt x="1230630" y="2905760"/>
                    <a:pt x="927100" y="2807970"/>
                  </a:cubicBezTo>
                  <a:cubicBezTo>
                    <a:pt x="844550" y="2780030"/>
                    <a:pt x="754380" y="2769870"/>
                    <a:pt x="666750" y="2766060"/>
                  </a:cubicBezTo>
                  <a:cubicBezTo>
                    <a:pt x="335280" y="2754630"/>
                    <a:pt x="64770" y="2499360"/>
                    <a:pt x="31750" y="2170430"/>
                  </a:cubicBezTo>
                  <a:cubicBezTo>
                    <a:pt x="0" y="1846580"/>
                    <a:pt x="222250" y="1544320"/>
                    <a:pt x="543560" y="1474470"/>
                  </a:cubicBezTo>
                  <a:cubicBezTo>
                    <a:pt x="591820" y="1465580"/>
                    <a:pt x="640080" y="1460500"/>
                    <a:pt x="689610" y="1459230"/>
                  </a:cubicBezTo>
                  <a:cubicBezTo>
                    <a:pt x="1109980" y="1447800"/>
                    <a:pt x="1424940" y="1131570"/>
                    <a:pt x="1433830" y="711200"/>
                  </a:cubicBezTo>
                  <a:cubicBezTo>
                    <a:pt x="1440180" y="421640"/>
                    <a:pt x="1611630" y="181610"/>
                    <a:pt x="1877060" y="90170"/>
                  </a:cubicBezTo>
                  <a:cubicBezTo>
                    <a:pt x="2136140" y="0"/>
                    <a:pt x="2424430" y="83820"/>
                    <a:pt x="2594610" y="299720"/>
                  </a:cubicBezTo>
                  <a:cubicBezTo>
                    <a:pt x="2752090" y="497840"/>
                    <a:pt x="2786380" y="721360"/>
                    <a:pt x="2689860" y="953770"/>
                  </a:cubicBezTo>
                  <a:cubicBezTo>
                    <a:pt x="2593340" y="1186180"/>
                    <a:pt x="2410460" y="1322070"/>
                    <a:pt x="2156460" y="1355090"/>
                  </a:cubicBezTo>
                  <a:cubicBezTo>
                    <a:pt x="2062480" y="1366520"/>
                    <a:pt x="1963420" y="1366520"/>
                    <a:pt x="1871980" y="1393190"/>
                  </a:cubicBezTo>
                  <a:cubicBezTo>
                    <a:pt x="1516380" y="1494790"/>
                    <a:pt x="1294130" y="1842770"/>
                    <a:pt x="1341120" y="2211070"/>
                  </a:cubicBezTo>
                  <a:cubicBezTo>
                    <a:pt x="1388110" y="2579370"/>
                    <a:pt x="1699260" y="2853690"/>
                    <a:pt x="2090420" y="2865120"/>
                  </a:cubicBezTo>
                  <a:cubicBezTo>
                    <a:pt x="2395220" y="2874010"/>
                    <a:pt x="2640330" y="3061970"/>
                    <a:pt x="2717800" y="3345180"/>
                  </a:cubicBezTo>
                  <a:cubicBezTo>
                    <a:pt x="2811780" y="3693160"/>
                    <a:pt x="2606040" y="4051300"/>
                    <a:pt x="2258060" y="4145280"/>
                  </a:cubicBezTo>
                  <a:cubicBezTo>
                    <a:pt x="2200910" y="4160520"/>
                    <a:pt x="2141220" y="4168140"/>
                    <a:pt x="2081530" y="4168140"/>
                  </a:cubicBezTo>
                  <a:close/>
                  <a:moveTo>
                    <a:pt x="3514090" y="4168140"/>
                  </a:moveTo>
                  <a:cubicBezTo>
                    <a:pt x="3155950" y="4165600"/>
                    <a:pt x="2876550" y="3882390"/>
                    <a:pt x="2867660" y="3511550"/>
                  </a:cubicBezTo>
                  <a:cubicBezTo>
                    <a:pt x="2858770" y="3181350"/>
                    <a:pt x="2664460" y="2905760"/>
                    <a:pt x="2359660" y="2807970"/>
                  </a:cubicBezTo>
                  <a:cubicBezTo>
                    <a:pt x="2277110" y="2780030"/>
                    <a:pt x="2186940" y="2769870"/>
                    <a:pt x="2099310" y="2766060"/>
                  </a:cubicBezTo>
                  <a:cubicBezTo>
                    <a:pt x="1767840" y="2754630"/>
                    <a:pt x="1497330" y="2499360"/>
                    <a:pt x="1465580" y="2170430"/>
                  </a:cubicBezTo>
                  <a:cubicBezTo>
                    <a:pt x="1432560" y="1846580"/>
                    <a:pt x="1654810" y="1544320"/>
                    <a:pt x="1977390" y="1474470"/>
                  </a:cubicBezTo>
                  <a:cubicBezTo>
                    <a:pt x="2025650" y="1464310"/>
                    <a:pt x="2073910" y="1459230"/>
                    <a:pt x="2122170" y="1459230"/>
                  </a:cubicBezTo>
                  <a:cubicBezTo>
                    <a:pt x="2542540" y="1447800"/>
                    <a:pt x="2858770" y="1131570"/>
                    <a:pt x="2867660" y="711200"/>
                  </a:cubicBezTo>
                  <a:cubicBezTo>
                    <a:pt x="2872740" y="421640"/>
                    <a:pt x="3044190" y="181610"/>
                    <a:pt x="3309620" y="90170"/>
                  </a:cubicBezTo>
                  <a:cubicBezTo>
                    <a:pt x="3569970" y="0"/>
                    <a:pt x="3858260" y="83820"/>
                    <a:pt x="4028440" y="299720"/>
                  </a:cubicBezTo>
                  <a:cubicBezTo>
                    <a:pt x="4184650" y="497840"/>
                    <a:pt x="4220210" y="721360"/>
                    <a:pt x="4122420" y="953770"/>
                  </a:cubicBezTo>
                  <a:cubicBezTo>
                    <a:pt x="4024630" y="1186180"/>
                    <a:pt x="3843020" y="1322070"/>
                    <a:pt x="3590290" y="1355090"/>
                  </a:cubicBezTo>
                  <a:cubicBezTo>
                    <a:pt x="3495040" y="1366520"/>
                    <a:pt x="3395980" y="1366520"/>
                    <a:pt x="3305810" y="1393190"/>
                  </a:cubicBezTo>
                  <a:cubicBezTo>
                    <a:pt x="2948940" y="1494790"/>
                    <a:pt x="2726690" y="1842770"/>
                    <a:pt x="2773680" y="2211070"/>
                  </a:cubicBezTo>
                  <a:cubicBezTo>
                    <a:pt x="2820670" y="2579370"/>
                    <a:pt x="3131820" y="2853690"/>
                    <a:pt x="3522980" y="2865120"/>
                  </a:cubicBezTo>
                  <a:cubicBezTo>
                    <a:pt x="3827780" y="2874010"/>
                    <a:pt x="4072890" y="3061970"/>
                    <a:pt x="4150360" y="3345180"/>
                  </a:cubicBezTo>
                  <a:cubicBezTo>
                    <a:pt x="4264660" y="3761740"/>
                    <a:pt x="3947160" y="4171950"/>
                    <a:pt x="3514090" y="4168140"/>
                  </a:cubicBezTo>
                  <a:close/>
                  <a:moveTo>
                    <a:pt x="4945380" y="4168140"/>
                  </a:moveTo>
                  <a:cubicBezTo>
                    <a:pt x="4585970" y="4165600"/>
                    <a:pt x="4307840" y="3882390"/>
                    <a:pt x="4297680" y="3511550"/>
                  </a:cubicBezTo>
                  <a:cubicBezTo>
                    <a:pt x="4288790" y="3181350"/>
                    <a:pt x="4094480" y="2905760"/>
                    <a:pt x="3790950" y="2807970"/>
                  </a:cubicBezTo>
                  <a:cubicBezTo>
                    <a:pt x="3708400" y="2780030"/>
                    <a:pt x="3616960" y="2769870"/>
                    <a:pt x="3529330" y="2766060"/>
                  </a:cubicBezTo>
                  <a:cubicBezTo>
                    <a:pt x="3199130" y="2754630"/>
                    <a:pt x="2927350" y="2499360"/>
                    <a:pt x="2895600" y="2170430"/>
                  </a:cubicBezTo>
                  <a:cubicBezTo>
                    <a:pt x="2863850" y="1846580"/>
                    <a:pt x="3084830" y="1544320"/>
                    <a:pt x="3407410" y="1474470"/>
                  </a:cubicBezTo>
                  <a:cubicBezTo>
                    <a:pt x="3455670" y="1464310"/>
                    <a:pt x="3503930" y="1459230"/>
                    <a:pt x="3553460" y="1459230"/>
                  </a:cubicBezTo>
                  <a:cubicBezTo>
                    <a:pt x="3972560" y="1447800"/>
                    <a:pt x="4288790" y="1131570"/>
                    <a:pt x="4297680" y="711200"/>
                  </a:cubicBezTo>
                  <a:cubicBezTo>
                    <a:pt x="4304030" y="421640"/>
                    <a:pt x="4475480" y="181610"/>
                    <a:pt x="4739640" y="90170"/>
                  </a:cubicBezTo>
                  <a:cubicBezTo>
                    <a:pt x="4999990" y="0"/>
                    <a:pt x="5288280" y="83820"/>
                    <a:pt x="5458460" y="299720"/>
                  </a:cubicBezTo>
                  <a:cubicBezTo>
                    <a:pt x="5615940" y="497840"/>
                    <a:pt x="5650230" y="721360"/>
                    <a:pt x="5553710" y="953770"/>
                  </a:cubicBezTo>
                  <a:cubicBezTo>
                    <a:pt x="5457190" y="1186180"/>
                    <a:pt x="5274310" y="1322070"/>
                    <a:pt x="5020310" y="1355090"/>
                  </a:cubicBezTo>
                  <a:cubicBezTo>
                    <a:pt x="4925060" y="1366520"/>
                    <a:pt x="4827270" y="1366520"/>
                    <a:pt x="4735830" y="1393190"/>
                  </a:cubicBezTo>
                  <a:cubicBezTo>
                    <a:pt x="4378960" y="1494790"/>
                    <a:pt x="4156710" y="1842770"/>
                    <a:pt x="4204970" y="2211070"/>
                  </a:cubicBezTo>
                  <a:cubicBezTo>
                    <a:pt x="4253230" y="2579370"/>
                    <a:pt x="4561840" y="2853690"/>
                    <a:pt x="4953000" y="2865120"/>
                  </a:cubicBezTo>
                  <a:cubicBezTo>
                    <a:pt x="5257800" y="2874010"/>
                    <a:pt x="5504180" y="3061970"/>
                    <a:pt x="5580380" y="3345180"/>
                  </a:cubicBezTo>
                  <a:cubicBezTo>
                    <a:pt x="5694680" y="3761740"/>
                    <a:pt x="5377180" y="4171950"/>
                    <a:pt x="4945380" y="4168140"/>
                  </a:cubicBezTo>
                  <a:close/>
                  <a:moveTo>
                    <a:pt x="5619750" y="2115820"/>
                  </a:moveTo>
                  <a:cubicBezTo>
                    <a:pt x="5618480" y="2476500"/>
                    <a:pt x="5325110" y="2767330"/>
                    <a:pt x="4964430" y="2766060"/>
                  </a:cubicBezTo>
                  <a:cubicBezTo>
                    <a:pt x="4603750" y="2764790"/>
                    <a:pt x="4312920" y="2471420"/>
                    <a:pt x="4314190" y="2110740"/>
                  </a:cubicBezTo>
                  <a:cubicBezTo>
                    <a:pt x="4312920" y="1755140"/>
                    <a:pt x="4611370" y="1457960"/>
                    <a:pt x="4966970" y="1459230"/>
                  </a:cubicBezTo>
                  <a:cubicBezTo>
                    <a:pt x="5327650" y="1459230"/>
                    <a:pt x="5619750" y="1751330"/>
                    <a:pt x="5619750" y="2112010"/>
                  </a:cubicBezTo>
                  <a:cubicBezTo>
                    <a:pt x="5619750" y="2113280"/>
                    <a:pt x="5619750" y="2114550"/>
                    <a:pt x="5619750" y="2115820"/>
                  </a:cubicBezTo>
                  <a:close/>
                  <a:moveTo>
                    <a:pt x="681990" y="2865120"/>
                  </a:moveTo>
                  <a:cubicBezTo>
                    <a:pt x="1042670" y="2865120"/>
                    <a:pt x="1336040" y="3157220"/>
                    <a:pt x="1334770" y="3515360"/>
                  </a:cubicBezTo>
                  <a:cubicBezTo>
                    <a:pt x="1336040" y="3876040"/>
                    <a:pt x="1045210" y="4169410"/>
                    <a:pt x="684530" y="4170680"/>
                  </a:cubicBezTo>
                  <a:cubicBezTo>
                    <a:pt x="323850" y="4171950"/>
                    <a:pt x="30480" y="3881120"/>
                    <a:pt x="29210" y="3520440"/>
                  </a:cubicBezTo>
                  <a:cubicBezTo>
                    <a:pt x="27940" y="3159760"/>
                    <a:pt x="318770" y="2866390"/>
                    <a:pt x="679450" y="2865120"/>
                  </a:cubicBezTo>
                  <a:cubicBezTo>
                    <a:pt x="680720" y="2865120"/>
                    <a:pt x="680720" y="2865120"/>
                    <a:pt x="681990" y="2865120"/>
                  </a:cubicBezTo>
                  <a:close/>
                  <a:moveTo>
                    <a:pt x="693420" y="1358900"/>
                  </a:moveTo>
                  <a:cubicBezTo>
                    <a:pt x="342900" y="1369060"/>
                    <a:pt x="39370" y="1082040"/>
                    <a:pt x="29210" y="731520"/>
                  </a:cubicBezTo>
                  <a:cubicBezTo>
                    <a:pt x="19050" y="381000"/>
                    <a:pt x="300990" y="66040"/>
                    <a:pt x="657860" y="55880"/>
                  </a:cubicBezTo>
                  <a:cubicBezTo>
                    <a:pt x="1014730" y="45720"/>
                    <a:pt x="1324610" y="326390"/>
                    <a:pt x="1336040" y="697230"/>
                  </a:cubicBezTo>
                  <a:cubicBezTo>
                    <a:pt x="1347470" y="1068070"/>
                    <a:pt x="1057910" y="1348740"/>
                    <a:pt x="693420" y="1358900"/>
                  </a:cubicBezTo>
                  <a:close/>
                </a:path>
              </a:pathLst>
            </a:custGeom>
            <a:blipFill>
              <a:blip r:embed="rId3">
                <a:alphaModFix amt="69000"/>
              </a:blip>
              <a:stretch>
                <a:fillRect l="-15443" r="-15443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369215" y="2278905"/>
            <a:ext cx="8722149" cy="147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7"/>
              </a:lnSpc>
              <a:spcBef>
                <a:spcPct val="0"/>
              </a:spcBef>
            </a:pPr>
            <a:r>
              <a:rPr lang="en-US" sz="4929" b="1" dirty="0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PESO SOCIOECONÓMICO DE LA ECONOMÍA SOCIAL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2475" y="5041744"/>
            <a:ext cx="7528542" cy="1233524"/>
            <a:chOff x="0" y="0"/>
            <a:chExt cx="10038056" cy="164469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644698" cy="1644698"/>
              <a:chOff x="0" y="0"/>
              <a:chExt cx="13716000" cy="13716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080659" y="266089"/>
              <a:ext cx="7957397" cy="1074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Economía Social </a:t>
              </a:r>
              <a:r>
                <a:rPr lang="en-US" sz="23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4,3 </a:t>
              </a:r>
              <a:r>
                <a:rPr lang="en-US" sz="23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millones</a:t>
              </a:r>
              <a:r>
                <a:rPr lang="en-US" sz="23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EMPRESAS</a:t>
              </a:r>
              <a:r>
                <a:rPr lang="en-US" sz="23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</a:t>
              </a:r>
              <a:r>
                <a:rPr lang="en-US" sz="2399" u="none" strike="noStrike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entidades</a:t>
              </a:r>
              <a:endParaRPr lang="en-US" sz="2399" u="none" strike="noStrike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89177" y="6390688"/>
            <a:ext cx="6191840" cy="1233524"/>
            <a:chOff x="0" y="0"/>
            <a:chExt cx="8255786" cy="164469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545489"/>
              <a:ext cx="6611088" cy="515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PESO ECONÓMICO </a:t>
              </a:r>
              <a:r>
                <a:rPr lang="en-US" sz="23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8%</a:t>
              </a:r>
              <a:r>
                <a:rPr lang="en-US" sz="23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PIB UE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6611088" y="0"/>
              <a:ext cx="1644698" cy="1644698"/>
              <a:chOff x="0" y="0"/>
              <a:chExt cx="13716000" cy="13716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752475" y="7624211"/>
            <a:ext cx="7543798" cy="1233524"/>
            <a:chOff x="0" y="0"/>
            <a:chExt cx="10058397" cy="1644698"/>
          </a:xfrm>
        </p:grpSpPr>
        <p:sp>
          <p:nvSpPr>
            <p:cNvPr id="15" name="TextBox 15"/>
            <p:cNvSpPr txBox="1"/>
            <p:nvPr/>
          </p:nvSpPr>
          <p:spPr>
            <a:xfrm>
              <a:off x="2060318" y="545489"/>
              <a:ext cx="7998079" cy="515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EMPLEOS </a:t>
              </a:r>
              <a:r>
                <a:rPr lang="en-US" sz="2399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11,5 millones</a:t>
              </a: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</a:t>
              </a:r>
              <a:r>
                <a:rPr lang="en-US" sz="2399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6,3%</a:t>
              </a: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UE)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1644698" cy="1644698"/>
              <a:chOff x="0" y="0"/>
              <a:chExt cx="13716000" cy="13716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369237" y="8762943"/>
            <a:ext cx="6911780" cy="1233524"/>
            <a:chOff x="0" y="0"/>
            <a:chExt cx="9215707" cy="164469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572159"/>
              <a:ext cx="7291832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39"/>
                </a:lnSpc>
                <a:spcBef>
                  <a:spcPct val="0"/>
                </a:spcBef>
              </a:pPr>
              <a:r>
                <a:rPr lang="en-US" sz="2099" u="none" strike="noStrike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PERSONAS VOLUNTARIAS </a:t>
              </a:r>
              <a:r>
                <a:rPr lang="en-US" sz="20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82 </a:t>
              </a:r>
              <a:r>
                <a:rPr lang="en-US" sz="20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millones</a:t>
              </a:r>
              <a:endParaRPr lang="en-US" sz="2099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7571009" y="0"/>
              <a:ext cx="1644698" cy="1644698"/>
              <a:chOff x="0" y="0"/>
              <a:chExt cx="13716000" cy="13716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30215" r="-15207" b="-12455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9715502" y="5041744"/>
            <a:ext cx="7528542" cy="1233524"/>
            <a:chOff x="0" y="0"/>
            <a:chExt cx="10038056" cy="1644698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644698" cy="1644698"/>
              <a:chOff x="0" y="0"/>
              <a:chExt cx="13716000" cy="13716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8888" r="-38888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2080659" y="545489"/>
              <a:ext cx="7957397" cy="515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Economía Social </a:t>
              </a:r>
              <a:r>
                <a:rPr lang="en-US" sz="2399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46.300 EMPRESAS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16535" y="6390688"/>
            <a:ext cx="7027509" cy="1233524"/>
            <a:chOff x="0" y="0"/>
            <a:chExt cx="9370012" cy="1644698"/>
          </a:xfrm>
        </p:grpSpPr>
        <p:sp>
          <p:nvSpPr>
            <p:cNvPr id="27" name="TextBox 27"/>
            <p:cNvSpPr txBox="1"/>
            <p:nvPr/>
          </p:nvSpPr>
          <p:spPr>
            <a:xfrm>
              <a:off x="0" y="266089"/>
              <a:ext cx="7433437" cy="1074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FACTURA</a:t>
              </a: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CIÓN (</a:t>
              </a:r>
              <a:r>
                <a:rPr lang="en-US" sz="2399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millones de euros</a:t>
              </a: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) </a:t>
              </a:r>
              <a:r>
                <a:rPr lang="en-US" sz="2399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190.000</a:t>
              </a: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</a:t>
              </a:r>
              <a:r>
                <a:rPr lang="en-US" sz="2399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10% PIB</a:t>
              </a: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)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7725313" y="0"/>
              <a:ext cx="1644698" cy="1644698"/>
              <a:chOff x="0" y="0"/>
              <a:chExt cx="13716000" cy="13716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9715502" y="7624211"/>
            <a:ext cx="7543798" cy="1233524"/>
            <a:chOff x="0" y="0"/>
            <a:chExt cx="10058397" cy="1644698"/>
          </a:xfrm>
        </p:grpSpPr>
        <p:sp>
          <p:nvSpPr>
            <p:cNvPr id="31" name="TextBox 31"/>
            <p:cNvSpPr txBox="1"/>
            <p:nvPr/>
          </p:nvSpPr>
          <p:spPr>
            <a:xfrm>
              <a:off x="2060318" y="545489"/>
              <a:ext cx="7998079" cy="515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59"/>
                </a:lnSpc>
                <a:spcBef>
                  <a:spcPct val="0"/>
                </a:spcBef>
              </a:pP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EMPLEOS </a:t>
              </a:r>
              <a:r>
                <a:rPr lang="en-US" sz="2399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2.184.234</a:t>
              </a: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</a:t>
              </a:r>
              <a:r>
                <a:rPr lang="en-US" sz="2399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12,5%</a:t>
              </a:r>
              <a:r>
                <a:rPr lang="en-US" sz="23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)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0" y="0"/>
              <a:ext cx="1644698" cy="1644698"/>
              <a:chOff x="0" y="0"/>
              <a:chExt cx="13716000" cy="13716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34" name="Group 34"/>
          <p:cNvGrpSpPr/>
          <p:nvPr/>
        </p:nvGrpSpPr>
        <p:grpSpPr>
          <a:xfrm>
            <a:off x="9715502" y="8762943"/>
            <a:ext cx="7528542" cy="1233524"/>
            <a:chOff x="0" y="0"/>
            <a:chExt cx="10038056" cy="1644698"/>
          </a:xfrm>
        </p:grpSpPr>
        <p:sp>
          <p:nvSpPr>
            <p:cNvPr id="35" name="TextBox 35"/>
            <p:cNvSpPr txBox="1"/>
            <p:nvPr/>
          </p:nvSpPr>
          <p:spPr>
            <a:xfrm>
              <a:off x="0" y="572159"/>
              <a:ext cx="8393358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939"/>
                </a:lnSpc>
                <a:spcBef>
                  <a:spcPct val="0"/>
                </a:spcBef>
              </a:pPr>
              <a:r>
                <a:rPr lang="en-US" sz="2099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PERSONAS ASOCIADAS </a:t>
              </a:r>
              <a:r>
                <a:rPr lang="en-US" sz="2099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21.625.063 personas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8393358" y="0"/>
              <a:ext cx="1644698" cy="1644698"/>
              <a:chOff x="0" y="0"/>
              <a:chExt cx="13716000" cy="13716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38" name="TextBox 38"/>
          <p:cNvSpPr txBox="1"/>
          <p:nvPr/>
        </p:nvSpPr>
        <p:spPr>
          <a:xfrm>
            <a:off x="3903239" y="4291098"/>
            <a:ext cx="1843776" cy="44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3029" b="1" dirty="0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EUROPA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808402" y="4291098"/>
            <a:ext cx="1843776" cy="44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3029" b="1" dirty="0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ESPAÑA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285150"/>
            <a:ext cx="7981767" cy="10743000"/>
            <a:chOff x="0" y="0"/>
            <a:chExt cx="3928110" cy="5287010"/>
          </a:xfrm>
        </p:grpSpPr>
        <p:sp>
          <p:nvSpPr>
            <p:cNvPr id="3" name="Freeform 3"/>
            <p:cNvSpPr/>
            <p:nvPr/>
          </p:nvSpPr>
          <p:spPr>
            <a:xfrm>
              <a:off x="-6350" y="-31750"/>
              <a:ext cx="3947160" cy="5350510"/>
            </a:xfrm>
            <a:custGeom>
              <a:avLst/>
              <a:gdLst/>
              <a:ahLst/>
              <a:cxnLst/>
              <a:rect l="l" t="t" r="r" b="b"/>
              <a:pathLst>
                <a:path w="3947160" h="5350510">
                  <a:moveTo>
                    <a:pt x="1969770" y="2633980"/>
                  </a:moveTo>
                  <a:cubicBezTo>
                    <a:pt x="1626870" y="2633980"/>
                    <a:pt x="1338580" y="2359660"/>
                    <a:pt x="1337310" y="2018030"/>
                  </a:cubicBezTo>
                  <a:cubicBezTo>
                    <a:pt x="1337310" y="1602740"/>
                    <a:pt x="1005840" y="1301750"/>
                    <a:pt x="621030" y="1303020"/>
                  </a:cubicBezTo>
                  <a:cubicBezTo>
                    <a:pt x="287020" y="1305560"/>
                    <a:pt x="12700" y="1016000"/>
                    <a:pt x="6350" y="680720"/>
                  </a:cubicBezTo>
                  <a:cubicBezTo>
                    <a:pt x="0" y="345440"/>
                    <a:pt x="265430" y="53340"/>
                    <a:pt x="601980" y="33020"/>
                  </a:cubicBezTo>
                  <a:cubicBezTo>
                    <a:pt x="938530" y="12700"/>
                    <a:pt x="1238250" y="260350"/>
                    <a:pt x="1275080" y="593090"/>
                  </a:cubicBezTo>
                  <a:cubicBezTo>
                    <a:pt x="1282700" y="660400"/>
                    <a:pt x="1280160" y="728980"/>
                    <a:pt x="1292860" y="795020"/>
                  </a:cubicBezTo>
                  <a:cubicBezTo>
                    <a:pt x="1358900" y="1151890"/>
                    <a:pt x="1673860" y="1386840"/>
                    <a:pt x="2039620" y="1357630"/>
                  </a:cubicBezTo>
                  <a:cubicBezTo>
                    <a:pt x="2383790" y="1329690"/>
                    <a:pt x="2653030" y="1035050"/>
                    <a:pt x="2661920" y="678180"/>
                  </a:cubicBezTo>
                  <a:cubicBezTo>
                    <a:pt x="2670810" y="284480"/>
                    <a:pt x="2981960" y="0"/>
                    <a:pt x="3361690" y="34290"/>
                  </a:cubicBezTo>
                  <a:cubicBezTo>
                    <a:pt x="3691890" y="64770"/>
                    <a:pt x="3947160" y="358140"/>
                    <a:pt x="3934460" y="690880"/>
                  </a:cubicBezTo>
                  <a:cubicBezTo>
                    <a:pt x="3921760" y="1023620"/>
                    <a:pt x="3648710" y="1305560"/>
                    <a:pt x="3318510" y="1304290"/>
                  </a:cubicBezTo>
                  <a:cubicBezTo>
                    <a:pt x="2928620" y="1300480"/>
                    <a:pt x="2608580" y="1612900"/>
                    <a:pt x="2604770" y="2002790"/>
                  </a:cubicBezTo>
                  <a:cubicBezTo>
                    <a:pt x="2604770" y="2006600"/>
                    <a:pt x="2604770" y="2010410"/>
                    <a:pt x="2604770" y="2014220"/>
                  </a:cubicBezTo>
                  <a:cubicBezTo>
                    <a:pt x="2606040" y="2360930"/>
                    <a:pt x="2315210" y="2633980"/>
                    <a:pt x="1969770" y="2633980"/>
                  </a:cubicBezTo>
                  <a:close/>
                  <a:moveTo>
                    <a:pt x="1967230" y="31750"/>
                  </a:moveTo>
                  <a:cubicBezTo>
                    <a:pt x="2310130" y="29210"/>
                    <a:pt x="2593340" y="306070"/>
                    <a:pt x="2595880" y="646430"/>
                  </a:cubicBezTo>
                  <a:cubicBezTo>
                    <a:pt x="2599690" y="991870"/>
                    <a:pt x="2321560" y="1276350"/>
                    <a:pt x="1976120" y="1280160"/>
                  </a:cubicBezTo>
                  <a:cubicBezTo>
                    <a:pt x="1633220" y="1283970"/>
                    <a:pt x="1347470" y="1000760"/>
                    <a:pt x="1346200" y="655320"/>
                  </a:cubicBezTo>
                  <a:cubicBezTo>
                    <a:pt x="1344930" y="309880"/>
                    <a:pt x="1625600" y="34290"/>
                    <a:pt x="1967230" y="31750"/>
                  </a:cubicBezTo>
                  <a:close/>
                  <a:moveTo>
                    <a:pt x="3307080" y="1385570"/>
                  </a:moveTo>
                  <a:cubicBezTo>
                    <a:pt x="3649980" y="1383030"/>
                    <a:pt x="3933190" y="1659890"/>
                    <a:pt x="3935730" y="2000250"/>
                  </a:cubicBezTo>
                  <a:cubicBezTo>
                    <a:pt x="3939540" y="2345690"/>
                    <a:pt x="3661410" y="2630170"/>
                    <a:pt x="3315970" y="2633980"/>
                  </a:cubicBezTo>
                  <a:cubicBezTo>
                    <a:pt x="2973070" y="2637790"/>
                    <a:pt x="2687320" y="2354580"/>
                    <a:pt x="2686050" y="2009140"/>
                  </a:cubicBezTo>
                  <a:cubicBezTo>
                    <a:pt x="2684780" y="1663700"/>
                    <a:pt x="2965450" y="1386840"/>
                    <a:pt x="3307080" y="1385570"/>
                  </a:cubicBezTo>
                  <a:close/>
                  <a:moveTo>
                    <a:pt x="627380" y="1385570"/>
                  </a:moveTo>
                  <a:cubicBezTo>
                    <a:pt x="970280" y="1383030"/>
                    <a:pt x="1253490" y="1659890"/>
                    <a:pt x="1256030" y="2000250"/>
                  </a:cubicBezTo>
                  <a:cubicBezTo>
                    <a:pt x="1259840" y="2345690"/>
                    <a:pt x="981710" y="2630170"/>
                    <a:pt x="636270" y="2633980"/>
                  </a:cubicBezTo>
                  <a:cubicBezTo>
                    <a:pt x="293370" y="2637790"/>
                    <a:pt x="8890" y="2354580"/>
                    <a:pt x="6350" y="2009140"/>
                  </a:cubicBezTo>
                  <a:cubicBezTo>
                    <a:pt x="3810" y="1663700"/>
                    <a:pt x="285750" y="1386840"/>
                    <a:pt x="627380" y="1385570"/>
                  </a:cubicBezTo>
                  <a:close/>
                  <a:moveTo>
                    <a:pt x="1969770" y="2716530"/>
                  </a:moveTo>
                  <a:cubicBezTo>
                    <a:pt x="1626870" y="2716530"/>
                    <a:pt x="1338580" y="2989580"/>
                    <a:pt x="1337310" y="3332480"/>
                  </a:cubicBezTo>
                  <a:cubicBezTo>
                    <a:pt x="1341120" y="3723640"/>
                    <a:pt x="1027430" y="4042410"/>
                    <a:pt x="636270" y="4046220"/>
                  </a:cubicBezTo>
                  <a:cubicBezTo>
                    <a:pt x="631190" y="4046220"/>
                    <a:pt x="626110" y="4046220"/>
                    <a:pt x="621030" y="4046220"/>
                  </a:cubicBezTo>
                  <a:cubicBezTo>
                    <a:pt x="287020" y="4044950"/>
                    <a:pt x="12700" y="4333240"/>
                    <a:pt x="6350" y="4668520"/>
                  </a:cubicBezTo>
                  <a:cubicBezTo>
                    <a:pt x="0" y="5003800"/>
                    <a:pt x="265430" y="5297170"/>
                    <a:pt x="601980" y="5316220"/>
                  </a:cubicBezTo>
                  <a:cubicBezTo>
                    <a:pt x="938530" y="5335270"/>
                    <a:pt x="1238250" y="5090160"/>
                    <a:pt x="1275080" y="4757420"/>
                  </a:cubicBezTo>
                  <a:cubicBezTo>
                    <a:pt x="1282700" y="4690110"/>
                    <a:pt x="1280160" y="4621530"/>
                    <a:pt x="1292860" y="4555490"/>
                  </a:cubicBezTo>
                  <a:cubicBezTo>
                    <a:pt x="1358900" y="4198620"/>
                    <a:pt x="1673860" y="3962400"/>
                    <a:pt x="2039620" y="3992880"/>
                  </a:cubicBezTo>
                  <a:cubicBezTo>
                    <a:pt x="2383790" y="4019550"/>
                    <a:pt x="2653030" y="4314190"/>
                    <a:pt x="2661920" y="4672330"/>
                  </a:cubicBezTo>
                  <a:cubicBezTo>
                    <a:pt x="2670810" y="5066030"/>
                    <a:pt x="2981960" y="5350510"/>
                    <a:pt x="3361690" y="5314950"/>
                  </a:cubicBezTo>
                  <a:cubicBezTo>
                    <a:pt x="3691890" y="5284470"/>
                    <a:pt x="3947160" y="4992370"/>
                    <a:pt x="3934460" y="4659630"/>
                  </a:cubicBezTo>
                  <a:cubicBezTo>
                    <a:pt x="3921760" y="4326890"/>
                    <a:pt x="3648710" y="4044950"/>
                    <a:pt x="3318510" y="4046220"/>
                  </a:cubicBezTo>
                  <a:cubicBezTo>
                    <a:pt x="2927350" y="4050030"/>
                    <a:pt x="2608580" y="3736341"/>
                    <a:pt x="2604770" y="3345180"/>
                  </a:cubicBezTo>
                  <a:cubicBezTo>
                    <a:pt x="2604770" y="3341370"/>
                    <a:pt x="2604770" y="3338830"/>
                    <a:pt x="2604770" y="3335020"/>
                  </a:cubicBezTo>
                  <a:cubicBezTo>
                    <a:pt x="2606040" y="2989580"/>
                    <a:pt x="2315210" y="2716530"/>
                    <a:pt x="1969770" y="2716530"/>
                  </a:cubicBezTo>
                  <a:close/>
                  <a:moveTo>
                    <a:pt x="1967230" y="5318760"/>
                  </a:moveTo>
                  <a:cubicBezTo>
                    <a:pt x="2310130" y="5320030"/>
                    <a:pt x="2593340" y="5043170"/>
                    <a:pt x="2595880" y="4702810"/>
                  </a:cubicBezTo>
                  <a:cubicBezTo>
                    <a:pt x="2598420" y="4357370"/>
                    <a:pt x="2320290" y="4075430"/>
                    <a:pt x="1976120" y="4074160"/>
                  </a:cubicBezTo>
                  <a:cubicBezTo>
                    <a:pt x="1630680" y="4071620"/>
                    <a:pt x="1348740" y="4349750"/>
                    <a:pt x="1346200" y="4693920"/>
                  </a:cubicBezTo>
                  <a:cubicBezTo>
                    <a:pt x="1344930" y="5034280"/>
                    <a:pt x="1625600" y="5316220"/>
                    <a:pt x="1967230" y="5318760"/>
                  </a:cubicBezTo>
                  <a:close/>
                  <a:moveTo>
                    <a:pt x="3307080" y="3964940"/>
                  </a:moveTo>
                  <a:cubicBezTo>
                    <a:pt x="3649980" y="3967480"/>
                    <a:pt x="3933190" y="3690620"/>
                    <a:pt x="3935730" y="3350260"/>
                  </a:cubicBezTo>
                  <a:cubicBezTo>
                    <a:pt x="3939540" y="3004820"/>
                    <a:pt x="3661410" y="2720340"/>
                    <a:pt x="3315970" y="2716530"/>
                  </a:cubicBezTo>
                  <a:cubicBezTo>
                    <a:pt x="2973070" y="2712720"/>
                    <a:pt x="2687320" y="2995930"/>
                    <a:pt x="2686050" y="3341370"/>
                  </a:cubicBezTo>
                  <a:cubicBezTo>
                    <a:pt x="2684780" y="3686811"/>
                    <a:pt x="2965450" y="3962400"/>
                    <a:pt x="3307080" y="3964940"/>
                  </a:cubicBezTo>
                  <a:close/>
                  <a:moveTo>
                    <a:pt x="627380" y="3964940"/>
                  </a:moveTo>
                  <a:cubicBezTo>
                    <a:pt x="970280" y="3967480"/>
                    <a:pt x="1253490" y="3690620"/>
                    <a:pt x="1256030" y="3350260"/>
                  </a:cubicBezTo>
                  <a:cubicBezTo>
                    <a:pt x="1259840" y="3004820"/>
                    <a:pt x="981710" y="2720340"/>
                    <a:pt x="636270" y="2716530"/>
                  </a:cubicBezTo>
                  <a:cubicBezTo>
                    <a:pt x="293370" y="2712720"/>
                    <a:pt x="8890" y="2995930"/>
                    <a:pt x="6350" y="3341370"/>
                  </a:cubicBezTo>
                  <a:cubicBezTo>
                    <a:pt x="3810" y="3686811"/>
                    <a:pt x="285750" y="3962400"/>
                    <a:pt x="627380" y="3964940"/>
                  </a:cubicBezTo>
                  <a:close/>
                </a:path>
              </a:pathLst>
            </a:custGeom>
            <a:blipFill>
              <a:blip r:embed="rId2"/>
              <a:stretch>
                <a:fillRect t="-5841" b="-5841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AutoShape 4"/>
          <p:cNvSpPr/>
          <p:nvPr/>
        </p:nvSpPr>
        <p:spPr>
          <a:xfrm flipH="1">
            <a:off x="8560502" y="9700673"/>
            <a:ext cx="14500730" cy="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8560502" y="4688345"/>
            <a:ext cx="8120063" cy="458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48"/>
              </a:lnSpc>
            </a:pPr>
            <a:r>
              <a:rPr lang="en-US" sz="2391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ECONOMÍA SOCIAL</a:t>
            </a:r>
            <a:r>
              <a:rPr lang="en-US" sz="239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se configura como un </a:t>
            </a:r>
            <a:r>
              <a:rPr lang="en-US" sz="2391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MODELO EMPRESARIAL</a:t>
            </a:r>
            <a:r>
              <a:rPr lang="en-US" sz="239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que actúa en el </a:t>
            </a:r>
            <a:r>
              <a:rPr lang="en-US" sz="2391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MERCADO </a:t>
            </a:r>
            <a:r>
              <a:rPr lang="en-US" sz="239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en </a:t>
            </a:r>
            <a:r>
              <a:rPr lang="en-US" sz="2391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TODOS </a:t>
            </a:r>
            <a:r>
              <a:rPr lang="en-US" sz="239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los </a:t>
            </a:r>
            <a:r>
              <a:rPr lang="en-US" sz="2391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SECTORES ECONÓMICOS</a:t>
            </a:r>
            <a:r>
              <a:rPr lang="en-US" sz="239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y con </a:t>
            </a:r>
            <a:r>
              <a:rPr lang="en-US" sz="2391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EMPRESAS DE TODOS LOS TAMAÑOS</a:t>
            </a:r>
            <a:r>
              <a:rPr lang="en-US" sz="239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, desde multinacionales, a pymes y micro pymes, que comparten unas </a:t>
            </a:r>
            <a:r>
              <a:rPr lang="en-US" sz="2391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CARACTERÍSTICAS ESPECÍFICAS</a:t>
            </a:r>
            <a:r>
              <a:rPr lang="en-US" sz="239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exigidas muchas de ellas por las leyes que las regulan, y que las distinguen de otros modelos empresariales. </a:t>
            </a:r>
          </a:p>
          <a:p>
            <a:pPr algn="just">
              <a:lnSpc>
                <a:spcPts val="3348"/>
              </a:lnSpc>
            </a:pPr>
            <a:endParaRPr lang="en-US" sz="2391">
              <a:solidFill>
                <a:srgbClr val="2B48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>
              <a:lnSpc>
                <a:spcPts val="3348"/>
              </a:lnSpc>
              <a:spcBef>
                <a:spcPct val="0"/>
              </a:spcBef>
            </a:pPr>
            <a:r>
              <a:rPr lang="en-US" sz="239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Algunas son </a:t>
            </a:r>
            <a:r>
              <a:rPr lang="en-US" sz="2391" b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LÍDERES </a:t>
            </a:r>
            <a:r>
              <a:rPr lang="en-US" sz="239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en su sector de actividad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60502" y="1965993"/>
            <a:ext cx="8114173" cy="2231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6"/>
              </a:lnSpc>
            </a:pPr>
            <a:r>
              <a:rPr lang="en-US" sz="4971" b="1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¿A QUÉ NOS REFERIMOS CUANDO HABLAMOS DE ECONOMÍA SOCIAL?</a:t>
            </a:r>
          </a:p>
        </p:txBody>
      </p:sp>
      <p:sp>
        <p:nvSpPr>
          <p:cNvPr id="7" name="Freeform 7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192391" y="2168384"/>
            <a:ext cx="8511541" cy="10910248"/>
            <a:chOff x="0" y="0"/>
            <a:chExt cx="4470400" cy="57302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-30480"/>
              <a:ext cx="4470400" cy="5858510"/>
            </a:xfrm>
            <a:custGeom>
              <a:avLst/>
              <a:gdLst/>
              <a:ahLst/>
              <a:cxnLst/>
              <a:rect l="l" t="t" r="r" b="b"/>
              <a:pathLst>
                <a:path w="4470400" h="5858510">
                  <a:moveTo>
                    <a:pt x="609600" y="4861560"/>
                  </a:moveTo>
                  <a:cubicBezTo>
                    <a:pt x="721360" y="4674870"/>
                    <a:pt x="902970" y="4598670"/>
                    <a:pt x="1118870" y="4596130"/>
                  </a:cubicBezTo>
                  <a:cubicBezTo>
                    <a:pt x="1474470" y="4592320"/>
                    <a:pt x="1742440" y="4225290"/>
                    <a:pt x="1639570" y="3884930"/>
                  </a:cubicBezTo>
                  <a:cubicBezTo>
                    <a:pt x="1560830" y="3622040"/>
                    <a:pt x="1356360" y="3467100"/>
                    <a:pt x="1075690" y="3458210"/>
                  </a:cubicBezTo>
                  <a:cubicBezTo>
                    <a:pt x="795020" y="3449320"/>
                    <a:pt x="562610" y="3234690"/>
                    <a:pt x="533400" y="2961640"/>
                  </a:cubicBezTo>
                  <a:cubicBezTo>
                    <a:pt x="504190" y="2688590"/>
                    <a:pt x="678180" y="2409190"/>
                    <a:pt x="951230" y="2335530"/>
                  </a:cubicBezTo>
                  <a:cubicBezTo>
                    <a:pt x="1032510" y="2313940"/>
                    <a:pt x="1115060" y="2324100"/>
                    <a:pt x="1196340" y="2310130"/>
                  </a:cubicBezTo>
                  <a:cubicBezTo>
                    <a:pt x="1539240" y="2250440"/>
                    <a:pt x="1762760" y="1907540"/>
                    <a:pt x="1639570" y="1545590"/>
                  </a:cubicBezTo>
                  <a:cubicBezTo>
                    <a:pt x="1562100" y="1316990"/>
                    <a:pt x="1360170" y="1177290"/>
                    <a:pt x="1116330" y="1170940"/>
                  </a:cubicBezTo>
                  <a:cubicBezTo>
                    <a:pt x="753109" y="1159510"/>
                    <a:pt x="490220" y="859790"/>
                    <a:pt x="552450" y="490220"/>
                  </a:cubicBezTo>
                  <a:cubicBezTo>
                    <a:pt x="590550" y="260350"/>
                    <a:pt x="795020" y="66040"/>
                    <a:pt x="1013459" y="36830"/>
                  </a:cubicBezTo>
                  <a:cubicBezTo>
                    <a:pt x="1277619" y="0"/>
                    <a:pt x="1503680" y="116840"/>
                    <a:pt x="1621789" y="340360"/>
                  </a:cubicBezTo>
                  <a:cubicBezTo>
                    <a:pt x="1678939" y="449580"/>
                    <a:pt x="1678939" y="566420"/>
                    <a:pt x="1692909" y="683260"/>
                  </a:cubicBezTo>
                  <a:cubicBezTo>
                    <a:pt x="1739899" y="1101090"/>
                    <a:pt x="2219959" y="1297940"/>
                    <a:pt x="2542539" y="1104900"/>
                  </a:cubicBezTo>
                  <a:cubicBezTo>
                    <a:pt x="2739389" y="986790"/>
                    <a:pt x="2818129" y="805180"/>
                    <a:pt x="2828289" y="584200"/>
                  </a:cubicBezTo>
                  <a:cubicBezTo>
                    <a:pt x="2839719" y="350520"/>
                    <a:pt x="2994659" y="148590"/>
                    <a:pt x="3218179" y="77470"/>
                  </a:cubicBezTo>
                  <a:cubicBezTo>
                    <a:pt x="3445510" y="6350"/>
                    <a:pt x="3693160" y="81280"/>
                    <a:pt x="3836670" y="265430"/>
                  </a:cubicBezTo>
                  <a:cubicBezTo>
                    <a:pt x="3980180" y="449580"/>
                    <a:pt x="4004310" y="716280"/>
                    <a:pt x="3879850" y="916940"/>
                  </a:cubicBezTo>
                  <a:cubicBezTo>
                    <a:pt x="3755390" y="1117600"/>
                    <a:pt x="3577590" y="1189990"/>
                    <a:pt x="3352800" y="1197610"/>
                  </a:cubicBezTo>
                  <a:cubicBezTo>
                    <a:pt x="3040380" y="1207770"/>
                    <a:pt x="2811780" y="1464310"/>
                    <a:pt x="2816860" y="1781810"/>
                  </a:cubicBezTo>
                  <a:cubicBezTo>
                    <a:pt x="2820670" y="2078990"/>
                    <a:pt x="3074670" y="2329180"/>
                    <a:pt x="3376930" y="2334260"/>
                  </a:cubicBezTo>
                  <a:cubicBezTo>
                    <a:pt x="3751580" y="2341880"/>
                    <a:pt x="4015740" y="2684780"/>
                    <a:pt x="3929380" y="3051810"/>
                  </a:cubicBezTo>
                  <a:cubicBezTo>
                    <a:pt x="3870960" y="3298190"/>
                    <a:pt x="3639820" y="3481070"/>
                    <a:pt x="3385820" y="3483610"/>
                  </a:cubicBezTo>
                  <a:cubicBezTo>
                    <a:pt x="3196590" y="3484880"/>
                    <a:pt x="3036570" y="3552190"/>
                    <a:pt x="2921000" y="3703320"/>
                  </a:cubicBezTo>
                  <a:cubicBezTo>
                    <a:pt x="2780030" y="3888740"/>
                    <a:pt x="2757170" y="4094480"/>
                    <a:pt x="2860040" y="4301490"/>
                  </a:cubicBezTo>
                  <a:cubicBezTo>
                    <a:pt x="2962910" y="4508500"/>
                    <a:pt x="3138170" y="4615180"/>
                    <a:pt x="3370580" y="4618990"/>
                  </a:cubicBezTo>
                  <a:cubicBezTo>
                    <a:pt x="3675380" y="4625340"/>
                    <a:pt x="3942080" y="4886960"/>
                    <a:pt x="3930650" y="5125720"/>
                  </a:cubicBezTo>
                  <a:cubicBezTo>
                    <a:pt x="3919220" y="5364480"/>
                    <a:pt x="3874770" y="5485130"/>
                    <a:pt x="3760470" y="5596890"/>
                  </a:cubicBezTo>
                  <a:cubicBezTo>
                    <a:pt x="3613150" y="5740400"/>
                    <a:pt x="3437890" y="5783580"/>
                    <a:pt x="3243580" y="5748020"/>
                  </a:cubicBezTo>
                  <a:cubicBezTo>
                    <a:pt x="2973070" y="5697220"/>
                    <a:pt x="2791460" y="5464810"/>
                    <a:pt x="2790190" y="5175250"/>
                  </a:cubicBezTo>
                  <a:cubicBezTo>
                    <a:pt x="2788920" y="4851400"/>
                    <a:pt x="2499360" y="4541520"/>
                    <a:pt x="2089150" y="4629150"/>
                  </a:cubicBezTo>
                  <a:cubicBezTo>
                    <a:pt x="1838960" y="4682490"/>
                    <a:pt x="1661160" y="4907280"/>
                    <a:pt x="1656080" y="5162550"/>
                  </a:cubicBezTo>
                  <a:cubicBezTo>
                    <a:pt x="1652270" y="5327650"/>
                    <a:pt x="1596390" y="5468620"/>
                    <a:pt x="1480820" y="5582920"/>
                  </a:cubicBezTo>
                  <a:cubicBezTo>
                    <a:pt x="1205230" y="5858510"/>
                    <a:pt x="737870" y="5741670"/>
                    <a:pt x="594360" y="5469890"/>
                  </a:cubicBezTo>
                  <a:cubicBezTo>
                    <a:pt x="478790" y="5252720"/>
                    <a:pt x="492760" y="5055870"/>
                    <a:pt x="609600" y="4861560"/>
                  </a:cubicBezTo>
                  <a:close/>
                  <a:moveTo>
                    <a:pt x="2249170" y="71120"/>
                  </a:moveTo>
                  <a:cubicBezTo>
                    <a:pt x="1969770" y="72390"/>
                    <a:pt x="1742440" y="298450"/>
                    <a:pt x="1741170" y="577850"/>
                  </a:cubicBezTo>
                  <a:cubicBezTo>
                    <a:pt x="1738630" y="857250"/>
                    <a:pt x="1973580" y="1085850"/>
                    <a:pt x="2261870" y="1083310"/>
                  </a:cubicBezTo>
                  <a:cubicBezTo>
                    <a:pt x="2550160" y="1080770"/>
                    <a:pt x="2764790" y="843280"/>
                    <a:pt x="2760980" y="538480"/>
                  </a:cubicBezTo>
                  <a:cubicBezTo>
                    <a:pt x="2758440" y="285750"/>
                    <a:pt x="2520950" y="69850"/>
                    <a:pt x="2249170" y="71120"/>
                  </a:cubicBezTo>
                  <a:close/>
                  <a:moveTo>
                    <a:pt x="2223770" y="4696460"/>
                  </a:moveTo>
                  <a:cubicBezTo>
                    <a:pt x="1944370" y="4697730"/>
                    <a:pt x="1717040" y="4923790"/>
                    <a:pt x="1715770" y="5203190"/>
                  </a:cubicBezTo>
                  <a:cubicBezTo>
                    <a:pt x="1713230" y="5482590"/>
                    <a:pt x="1948180" y="5711190"/>
                    <a:pt x="2236470" y="5708650"/>
                  </a:cubicBezTo>
                  <a:cubicBezTo>
                    <a:pt x="2524760" y="5706110"/>
                    <a:pt x="2739390" y="5469890"/>
                    <a:pt x="2735580" y="5163820"/>
                  </a:cubicBezTo>
                  <a:cubicBezTo>
                    <a:pt x="2733040" y="4911090"/>
                    <a:pt x="2495550" y="4695190"/>
                    <a:pt x="2223770" y="4696460"/>
                  </a:cubicBezTo>
                  <a:close/>
                  <a:moveTo>
                    <a:pt x="3987800" y="1254760"/>
                  </a:moveTo>
                  <a:lnTo>
                    <a:pt x="3402330" y="1254760"/>
                  </a:lnTo>
                  <a:cubicBezTo>
                    <a:pt x="3135630" y="1254760"/>
                    <a:pt x="2919730" y="1470660"/>
                    <a:pt x="2919730" y="1737360"/>
                  </a:cubicBezTo>
                  <a:lnTo>
                    <a:pt x="2919730" y="1765300"/>
                  </a:lnTo>
                  <a:cubicBezTo>
                    <a:pt x="2919730" y="2032000"/>
                    <a:pt x="3135630" y="2247900"/>
                    <a:pt x="3402330" y="2247900"/>
                  </a:cubicBezTo>
                  <a:lnTo>
                    <a:pt x="3987800" y="2247900"/>
                  </a:lnTo>
                  <a:cubicBezTo>
                    <a:pt x="4254500" y="2247900"/>
                    <a:pt x="4470400" y="2032000"/>
                    <a:pt x="4470400" y="1765300"/>
                  </a:cubicBezTo>
                  <a:lnTo>
                    <a:pt x="4470400" y="1737360"/>
                  </a:lnTo>
                  <a:cubicBezTo>
                    <a:pt x="4470400" y="1470660"/>
                    <a:pt x="4254500" y="1254760"/>
                    <a:pt x="3987800" y="1254760"/>
                  </a:cubicBezTo>
                  <a:close/>
                  <a:moveTo>
                    <a:pt x="3987800" y="3556000"/>
                  </a:moveTo>
                  <a:lnTo>
                    <a:pt x="3402330" y="3556000"/>
                  </a:lnTo>
                  <a:cubicBezTo>
                    <a:pt x="3135630" y="3556000"/>
                    <a:pt x="2919730" y="3771900"/>
                    <a:pt x="2919730" y="4038600"/>
                  </a:cubicBezTo>
                  <a:lnTo>
                    <a:pt x="2919730" y="4066540"/>
                  </a:lnTo>
                  <a:cubicBezTo>
                    <a:pt x="2919730" y="4333240"/>
                    <a:pt x="3135630" y="4549140"/>
                    <a:pt x="3402330" y="4549140"/>
                  </a:cubicBezTo>
                  <a:lnTo>
                    <a:pt x="3987800" y="4549140"/>
                  </a:lnTo>
                  <a:cubicBezTo>
                    <a:pt x="4254500" y="4549140"/>
                    <a:pt x="4470400" y="4333240"/>
                    <a:pt x="4470400" y="4066540"/>
                  </a:cubicBezTo>
                  <a:lnTo>
                    <a:pt x="4470400" y="4038600"/>
                  </a:lnTo>
                  <a:cubicBezTo>
                    <a:pt x="4470400" y="3771900"/>
                    <a:pt x="4254500" y="3556000"/>
                    <a:pt x="3987800" y="3556000"/>
                  </a:cubicBezTo>
                  <a:close/>
                  <a:moveTo>
                    <a:pt x="1080770" y="1242060"/>
                  </a:moveTo>
                  <a:lnTo>
                    <a:pt x="495300" y="1242060"/>
                  </a:lnTo>
                  <a:cubicBezTo>
                    <a:pt x="228600" y="1242060"/>
                    <a:pt x="12700" y="1457960"/>
                    <a:pt x="12700" y="1724660"/>
                  </a:cubicBezTo>
                  <a:lnTo>
                    <a:pt x="12700" y="1752600"/>
                  </a:lnTo>
                  <a:cubicBezTo>
                    <a:pt x="12700" y="2019300"/>
                    <a:pt x="228600" y="2235200"/>
                    <a:pt x="495300" y="2235200"/>
                  </a:cubicBezTo>
                  <a:lnTo>
                    <a:pt x="1080770" y="2235200"/>
                  </a:lnTo>
                  <a:cubicBezTo>
                    <a:pt x="1347470" y="2235200"/>
                    <a:pt x="1563370" y="2019300"/>
                    <a:pt x="1563370" y="1752600"/>
                  </a:cubicBezTo>
                  <a:lnTo>
                    <a:pt x="1563370" y="1724660"/>
                  </a:lnTo>
                  <a:cubicBezTo>
                    <a:pt x="1563370" y="1457960"/>
                    <a:pt x="1347470" y="1242060"/>
                    <a:pt x="1080770" y="1242060"/>
                  </a:cubicBezTo>
                  <a:close/>
                  <a:moveTo>
                    <a:pt x="1068070" y="3530600"/>
                  </a:moveTo>
                  <a:lnTo>
                    <a:pt x="482600" y="3530600"/>
                  </a:lnTo>
                  <a:cubicBezTo>
                    <a:pt x="215900" y="3530600"/>
                    <a:pt x="0" y="3746500"/>
                    <a:pt x="0" y="4013200"/>
                  </a:cubicBezTo>
                  <a:lnTo>
                    <a:pt x="0" y="4041140"/>
                  </a:lnTo>
                  <a:cubicBezTo>
                    <a:pt x="0" y="4307840"/>
                    <a:pt x="215900" y="4523740"/>
                    <a:pt x="482600" y="4523740"/>
                  </a:cubicBezTo>
                  <a:lnTo>
                    <a:pt x="1068070" y="4523740"/>
                  </a:lnTo>
                  <a:cubicBezTo>
                    <a:pt x="1334770" y="4523740"/>
                    <a:pt x="1550670" y="4307840"/>
                    <a:pt x="1550670" y="4041140"/>
                  </a:cubicBezTo>
                  <a:lnTo>
                    <a:pt x="1550670" y="4013200"/>
                  </a:lnTo>
                  <a:cubicBezTo>
                    <a:pt x="1550670" y="3746500"/>
                    <a:pt x="1334770" y="3530600"/>
                    <a:pt x="1068070" y="3530600"/>
                  </a:cubicBezTo>
                  <a:close/>
                </a:path>
              </a:pathLst>
            </a:custGeom>
            <a:blipFill>
              <a:blip r:embed="rId2">
                <a:alphaModFix amt="42000"/>
              </a:blip>
              <a:stretch>
                <a:fillRect l="-101181" r="-42951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Freeform 4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7C4BD1F-E03B-904B-4246-A4E0A1400D32}"/>
              </a:ext>
            </a:extLst>
          </p:cNvPr>
          <p:cNvGrpSpPr/>
          <p:nvPr/>
        </p:nvGrpSpPr>
        <p:grpSpPr>
          <a:xfrm>
            <a:off x="901288" y="3154926"/>
            <a:ext cx="16786632" cy="790986"/>
            <a:chOff x="901288" y="3154926"/>
            <a:chExt cx="16786632" cy="790986"/>
          </a:xfrm>
        </p:grpSpPr>
        <p:sp>
          <p:nvSpPr>
            <p:cNvPr id="5" name="TextBox 5"/>
            <p:cNvSpPr txBox="1"/>
            <p:nvPr/>
          </p:nvSpPr>
          <p:spPr>
            <a:xfrm>
              <a:off x="1832801" y="3154926"/>
              <a:ext cx="15855119" cy="790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19"/>
                </a:lnSpc>
              </a:pP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Primacía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la persona y del fin social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sobre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el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capital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que se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concreta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una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gestión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democrática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participativa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transparente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autónoma</a:t>
              </a:r>
              <a:endParaRPr lang="en-US" sz="2299" u="none" strike="noStrike" dirty="0">
                <a:solidFill>
                  <a:srgbClr val="12202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901288" y="3202551"/>
              <a:ext cx="478463" cy="569599"/>
            </a:xfrm>
            <a:custGeom>
              <a:avLst/>
              <a:gdLst/>
              <a:ahLst/>
              <a:cxnLst/>
              <a:rect l="l" t="t" r="r" b="b"/>
              <a:pathLst>
                <a:path w="478463" h="569599">
                  <a:moveTo>
                    <a:pt x="0" y="0"/>
                  </a:moveTo>
                  <a:lnTo>
                    <a:pt x="478463" y="0"/>
                  </a:lnTo>
                  <a:lnTo>
                    <a:pt x="478463" y="569599"/>
                  </a:lnTo>
                  <a:lnTo>
                    <a:pt x="0" y="569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06750" y="676828"/>
            <a:ext cx="14055411" cy="2145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CARACTERÍSTICAS DE LAS EMPRESAS DE ECONOMÍA SOCIAL </a:t>
            </a:r>
          </a:p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SEGÚN LA LEY 5/2011 DE ECONOMÍA SOCIAL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23390B8B-B9FB-94D7-0CF6-B0D1573835D5}"/>
              </a:ext>
            </a:extLst>
          </p:cNvPr>
          <p:cNvGrpSpPr/>
          <p:nvPr/>
        </p:nvGrpSpPr>
        <p:grpSpPr>
          <a:xfrm>
            <a:off x="809632" y="4275210"/>
            <a:ext cx="16883204" cy="661777"/>
            <a:chOff x="809632" y="4275210"/>
            <a:chExt cx="16883204" cy="661777"/>
          </a:xfrm>
        </p:grpSpPr>
        <p:sp>
          <p:nvSpPr>
            <p:cNvPr id="6" name="Freeform 6"/>
            <p:cNvSpPr/>
            <p:nvPr/>
          </p:nvSpPr>
          <p:spPr>
            <a:xfrm>
              <a:off x="809632" y="4275210"/>
              <a:ext cx="661777" cy="661777"/>
            </a:xfrm>
            <a:custGeom>
              <a:avLst/>
              <a:gdLst/>
              <a:ahLst/>
              <a:cxnLst/>
              <a:rect l="l" t="t" r="r" b="b"/>
              <a:pathLst>
                <a:path w="661777" h="661777">
                  <a:moveTo>
                    <a:pt x="0" y="0"/>
                  </a:moveTo>
                  <a:lnTo>
                    <a:pt x="661776" y="0"/>
                  </a:lnTo>
                  <a:lnTo>
                    <a:pt x="661776" y="661777"/>
                  </a:lnTo>
                  <a:lnTo>
                    <a:pt x="0" y="661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04F1001C-6A25-F37C-575B-F5F8CAB2A71E}"/>
                </a:ext>
              </a:extLst>
            </p:cNvPr>
            <p:cNvSpPr txBox="1"/>
            <p:nvPr/>
          </p:nvSpPr>
          <p:spPr>
            <a:xfrm>
              <a:off x="1837717" y="4326020"/>
              <a:ext cx="15855119" cy="380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19"/>
                </a:lnSpc>
              </a:pP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La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toma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decisiones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función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las personas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264DA77-F776-6975-CC80-42D247A2500B}"/>
              </a:ext>
            </a:extLst>
          </p:cNvPr>
          <p:cNvGrpSpPr/>
          <p:nvPr/>
        </p:nvGrpSpPr>
        <p:grpSpPr>
          <a:xfrm>
            <a:off x="862521" y="5110418"/>
            <a:ext cx="16825399" cy="790986"/>
            <a:chOff x="862521" y="5110418"/>
            <a:chExt cx="16825399" cy="790986"/>
          </a:xfrm>
        </p:grpSpPr>
        <p:sp>
          <p:nvSpPr>
            <p:cNvPr id="8" name="Freeform 8"/>
            <p:cNvSpPr/>
            <p:nvPr/>
          </p:nvSpPr>
          <p:spPr>
            <a:xfrm>
              <a:off x="862521" y="5143500"/>
              <a:ext cx="555998" cy="687849"/>
            </a:xfrm>
            <a:custGeom>
              <a:avLst/>
              <a:gdLst/>
              <a:ahLst/>
              <a:cxnLst/>
              <a:rect l="l" t="t" r="r" b="b"/>
              <a:pathLst>
                <a:path w="555998" h="687849">
                  <a:moveTo>
                    <a:pt x="0" y="0"/>
                  </a:moveTo>
                  <a:lnTo>
                    <a:pt x="555998" y="0"/>
                  </a:lnTo>
                  <a:lnTo>
                    <a:pt x="555998" y="687849"/>
                  </a:lnTo>
                  <a:lnTo>
                    <a:pt x="0" y="687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9D05AAF8-E607-6191-438F-4A2772D9C2D3}"/>
                </a:ext>
              </a:extLst>
            </p:cNvPr>
            <p:cNvSpPr txBox="1"/>
            <p:nvPr/>
          </p:nvSpPr>
          <p:spPr>
            <a:xfrm>
              <a:off x="1832801" y="5110418"/>
              <a:ext cx="15855119" cy="790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19"/>
                </a:lnSpc>
              </a:pP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aplicación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los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resultados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función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del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trabajo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aportado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o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servicios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prestados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y no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relación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capital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3B8A641-D393-53EE-67F2-2CBDD8560D80}"/>
              </a:ext>
            </a:extLst>
          </p:cNvPr>
          <p:cNvGrpSpPr/>
          <p:nvPr/>
        </p:nvGrpSpPr>
        <p:grpSpPr>
          <a:xfrm>
            <a:off x="901288" y="6240924"/>
            <a:ext cx="16786632" cy="535226"/>
            <a:chOff x="901288" y="6240924"/>
            <a:chExt cx="16786632" cy="535226"/>
          </a:xfrm>
        </p:grpSpPr>
        <p:sp>
          <p:nvSpPr>
            <p:cNvPr id="9" name="Freeform 9"/>
            <p:cNvSpPr/>
            <p:nvPr/>
          </p:nvSpPr>
          <p:spPr>
            <a:xfrm>
              <a:off x="901288" y="6240924"/>
              <a:ext cx="535226" cy="535226"/>
            </a:xfrm>
            <a:custGeom>
              <a:avLst/>
              <a:gdLst/>
              <a:ahLst/>
              <a:cxnLst/>
              <a:rect l="l" t="t" r="r" b="b"/>
              <a:pathLst>
                <a:path w="535226" h="535226">
                  <a:moveTo>
                    <a:pt x="0" y="0"/>
                  </a:moveTo>
                  <a:lnTo>
                    <a:pt x="535227" y="0"/>
                  </a:lnTo>
                  <a:lnTo>
                    <a:pt x="535227" y="535227"/>
                  </a:lnTo>
                  <a:lnTo>
                    <a:pt x="0" y="53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EF94B643-54D1-5725-A0CE-EDDE436D7AF9}"/>
                </a:ext>
              </a:extLst>
            </p:cNvPr>
            <p:cNvSpPr txBox="1"/>
            <p:nvPr/>
          </p:nvSpPr>
          <p:spPr>
            <a:xfrm>
              <a:off x="1832801" y="6269678"/>
              <a:ext cx="15855119" cy="380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19"/>
                </a:lnSpc>
              </a:pP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generación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empleo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estable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y de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calidad</a:t>
              </a:r>
              <a:endParaRPr lang="en-US" sz="2299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A8B1083-688F-3068-D117-D3BC50BFA307}"/>
              </a:ext>
            </a:extLst>
          </p:cNvPr>
          <p:cNvGrpSpPr/>
          <p:nvPr/>
        </p:nvGrpSpPr>
        <p:grpSpPr>
          <a:xfrm>
            <a:off x="901288" y="7070423"/>
            <a:ext cx="16786631" cy="524510"/>
            <a:chOff x="901288" y="7070423"/>
            <a:chExt cx="16786631" cy="524510"/>
          </a:xfrm>
        </p:grpSpPr>
        <p:sp>
          <p:nvSpPr>
            <p:cNvPr id="10" name="Freeform 10"/>
            <p:cNvSpPr/>
            <p:nvPr/>
          </p:nvSpPr>
          <p:spPr>
            <a:xfrm>
              <a:off x="901288" y="7070423"/>
              <a:ext cx="570120" cy="524510"/>
            </a:xfrm>
            <a:custGeom>
              <a:avLst/>
              <a:gdLst/>
              <a:ahLst/>
              <a:cxnLst/>
              <a:rect l="l" t="t" r="r" b="b"/>
              <a:pathLst>
                <a:path w="570120" h="524510">
                  <a:moveTo>
                    <a:pt x="0" y="0"/>
                  </a:moveTo>
                  <a:lnTo>
                    <a:pt x="570120" y="0"/>
                  </a:lnTo>
                  <a:lnTo>
                    <a:pt x="570120" y="524511"/>
                  </a:lnTo>
                  <a:lnTo>
                    <a:pt x="0" y="524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C24D06A0-CB20-12A0-F182-9DF2F47E508C}"/>
                </a:ext>
              </a:extLst>
            </p:cNvPr>
            <p:cNvSpPr txBox="1"/>
            <p:nvPr/>
          </p:nvSpPr>
          <p:spPr>
            <a:xfrm>
              <a:off x="1832800" y="7142368"/>
              <a:ext cx="15855119" cy="380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19"/>
                </a:lnSpc>
              </a:pP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promoción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la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solidaridad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interna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C2F8EED-FEBE-EE39-187D-1112FFCB2BEF}"/>
              </a:ext>
            </a:extLst>
          </p:cNvPr>
          <p:cNvGrpSpPr/>
          <p:nvPr/>
        </p:nvGrpSpPr>
        <p:grpSpPr>
          <a:xfrm>
            <a:off x="959125" y="8004509"/>
            <a:ext cx="16728794" cy="527669"/>
            <a:chOff x="959125" y="8004509"/>
            <a:chExt cx="16728794" cy="527669"/>
          </a:xfrm>
        </p:grpSpPr>
        <p:sp>
          <p:nvSpPr>
            <p:cNvPr id="11" name="Freeform 11"/>
            <p:cNvSpPr/>
            <p:nvPr/>
          </p:nvSpPr>
          <p:spPr>
            <a:xfrm>
              <a:off x="959125" y="8004509"/>
              <a:ext cx="529655" cy="527669"/>
            </a:xfrm>
            <a:custGeom>
              <a:avLst/>
              <a:gdLst/>
              <a:ahLst/>
              <a:cxnLst/>
              <a:rect l="l" t="t" r="r" b="b"/>
              <a:pathLst>
                <a:path w="529655" h="527669">
                  <a:moveTo>
                    <a:pt x="0" y="0"/>
                  </a:moveTo>
                  <a:lnTo>
                    <a:pt x="529655" y="0"/>
                  </a:lnTo>
                  <a:lnTo>
                    <a:pt x="529655" y="527669"/>
                  </a:lnTo>
                  <a:lnTo>
                    <a:pt x="0" y="527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EDF11342-E0DE-A05F-CB7A-DD17D09C0E45}"/>
                </a:ext>
              </a:extLst>
            </p:cNvPr>
            <p:cNvSpPr txBox="1"/>
            <p:nvPr/>
          </p:nvSpPr>
          <p:spPr>
            <a:xfrm>
              <a:off x="1832800" y="8034696"/>
              <a:ext cx="15855119" cy="380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19"/>
                </a:lnSpc>
              </a:pP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inserción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personas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riesgo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exclusión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social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BF34BFF-4A1D-8F09-1FE7-9DC3B2999924}"/>
              </a:ext>
            </a:extLst>
          </p:cNvPr>
          <p:cNvGrpSpPr/>
          <p:nvPr/>
        </p:nvGrpSpPr>
        <p:grpSpPr>
          <a:xfrm>
            <a:off x="959125" y="8742545"/>
            <a:ext cx="16728793" cy="790986"/>
            <a:chOff x="959125" y="8742545"/>
            <a:chExt cx="16728793" cy="790986"/>
          </a:xfrm>
        </p:grpSpPr>
        <p:sp>
          <p:nvSpPr>
            <p:cNvPr id="12" name="Freeform 12"/>
            <p:cNvSpPr/>
            <p:nvPr/>
          </p:nvSpPr>
          <p:spPr>
            <a:xfrm>
              <a:off x="959125" y="8913178"/>
              <a:ext cx="544288" cy="549092"/>
            </a:xfrm>
            <a:custGeom>
              <a:avLst/>
              <a:gdLst/>
              <a:ahLst/>
              <a:cxnLst/>
              <a:rect l="l" t="t" r="r" b="b"/>
              <a:pathLst>
                <a:path w="544288" h="549092">
                  <a:moveTo>
                    <a:pt x="0" y="0"/>
                  </a:moveTo>
                  <a:lnTo>
                    <a:pt x="544288" y="0"/>
                  </a:lnTo>
                  <a:lnTo>
                    <a:pt x="544288" y="549092"/>
                  </a:lnTo>
                  <a:lnTo>
                    <a:pt x="0" y="54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05F7122-0641-E73C-A50A-BB175AB86697}"/>
                </a:ext>
              </a:extLst>
            </p:cNvPr>
            <p:cNvSpPr txBox="1"/>
            <p:nvPr/>
          </p:nvSpPr>
          <p:spPr>
            <a:xfrm>
              <a:off x="1832799" y="8742545"/>
              <a:ext cx="15855119" cy="790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19"/>
                </a:lnSpc>
              </a:pP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Compromiso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con </a:t>
              </a:r>
              <a:r>
                <a:rPr lang="en-US" sz="2299" u="none" strike="noStrike" dirty="0" err="1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2299" u="none" strike="noStrike" dirty="0">
                  <a:solidFill>
                    <a:srgbClr val="1220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desarrollo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local, la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igualdad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oportunidades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la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conciliación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 la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vida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personal, familiar y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laboral</a:t>
              </a:r>
              <a:r>
                <a:rPr lang="en-US" sz="2299" b="1" u="none" strike="noStrike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y la </a:t>
              </a:r>
              <a:r>
                <a:rPr lang="en-US" sz="2299" b="1" u="none" strike="noStrike" dirty="0" err="1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sostenibilidad</a:t>
              </a:r>
              <a:endParaRPr lang="en-US" sz="2299" b="1" u="none" strike="noStrike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219200" y="506861"/>
            <a:ext cx="14001750" cy="141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46"/>
              </a:lnSpc>
              <a:spcBef>
                <a:spcPct val="0"/>
              </a:spcBef>
            </a:pPr>
            <a:r>
              <a:rPr lang="en-US" sz="4700" b="1" u="none" strike="noStrike" dirty="0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¿QUÉ EMPRESAS Y ENTIDADES CONFORMAN LA ECONOMÍA SOCIAL EN ESPAÑA?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4280" y="8616661"/>
            <a:ext cx="17381869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 u="none" strike="noStrike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Todas ellas se contemplan en la Ley 5/2011. “Ley paraguas” que no sustituye la normativa específica de cada una de las entidades que integran la Economía Social.</a:t>
            </a:r>
          </a:p>
          <a:p>
            <a:pPr algn="ctr">
              <a:lnSpc>
                <a:spcPts val="3219"/>
              </a:lnSpc>
            </a:pPr>
            <a:r>
              <a:rPr lang="en-US" sz="2299" b="1" u="none" strike="noStrike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 una Ley pionera en Europa y en el mundo y fue aprobada por unanimidad en el Congreso de los Diputados.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852077" y="1664159"/>
            <a:ext cx="5803582" cy="6392228"/>
            <a:chOff x="0" y="0"/>
            <a:chExt cx="7738110" cy="85229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38110" cy="8446770"/>
            </a:xfrm>
            <a:custGeom>
              <a:avLst/>
              <a:gdLst/>
              <a:ahLst/>
              <a:cxnLst/>
              <a:rect l="l" t="t" r="r" b="b"/>
              <a:pathLst>
                <a:path w="7738110" h="8446770">
                  <a:moveTo>
                    <a:pt x="0" y="0"/>
                  </a:moveTo>
                  <a:lnTo>
                    <a:pt x="7738110" y="0"/>
                  </a:lnTo>
                  <a:lnTo>
                    <a:pt x="7738110" y="8446770"/>
                  </a:lnTo>
                  <a:lnTo>
                    <a:pt x="0" y="844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7080" r="-18463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03968" y="7925334"/>
              <a:ext cx="5316710" cy="59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75"/>
                </a:lnSpc>
              </a:pPr>
              <a:r>
                <a:rPr lang="en-US" sz="3029" b="1" dirty="0">
                  <a:solidFill>
                    <a:srgbClr val="2B485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ECONOMÍA SOCIAL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7241" y="2230614"/>
            <a:ext cx="4075958" cy="1901152"/>
            <a:chOff x="0" y="0"/>
            <a:chExt cx="5434610" cy="2534870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3403375" y="503635"/>
              <a:ext cx="2534870" cy="1527600"/>
              <a:chOff x="0" y="0"/>
              <a:chExt cx="812800" cy="48982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4898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89821">
                    <a:moveTo>
                      <a:pt x="406400" y="0"/>
                    </a:moveTo>
                    <a:lnTo>
                      <a:pt x="812800" y="489821"/>
                    </a:lnTo>
                    <a:lnTo>
                      <a:pt x="0" y="48982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A7C0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27000" y="179792"/>
                <a:ext cx="558800" cy="275042"/>
              </a:xfrm>
              <a:prstGeom prst="rect">
                <a:avLst/>
              </a:prstGeom>
            </p:spPr>
            <p:txBody>
              <a:bodyPr lIns="45847" tIns="45847" rIns="45847" bIns="45847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1053021"/>
              <a:ext cx="3602210" cy="465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49"/>
                </a:lnSpc>
              </a:pPr>
              <a:r>
                <a:rPr lang="en-US" sz="2329" b="1">
                  <a:solidFill>
                    <a:srgbClr val="35A7C0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COOPERATIVAS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47241" y="3517703"/>
            <a:ext cx="4075958" cy="1901152"/>
            <a:chOff x="0" y="0"/>
            <a:chExt cx="5434610" cy="2534870"/>
          </a:xfrm>
        </p:grpSpPr>
        <p:grpSp>
          <p:nvGrpSpPr>
            <p:cNvPr id="14" name="Group 14"/>
            <p:cNvGrpSpPr/>
            <p:nvPr/>
          </p:nvGrpSpPr>
          <p:grpSpPr>
            <a:xfrm rot="-5400000">
              <a:off x="3403375" y="503635"/>
              <a:ext cx="2534870" cy="1527600"/>
              <a:chOff x="0" y="0"/>
              <a:chExt cx="812800" cy="48982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4898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89821">
                    <a:moveTo>
                      <a:pt x="406400" y="0"/>
                    </a:moveTo>
                    <a:lnTo>
                      <a:pt x="812800" y="489821"/>
                    </a:lnTo>
                    <a:lnTo>
                      <a:pt x="0" y="48982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27000" y="179792"/>
                <a:ext cx="558800" cy="275042"/>
              </a:xfrm>
              <a:prstGeom prst="rect">
                <a:avLst/>
              </a:prstGeom>
            </p:spPr>
            <p:txBody>
              <a:bodyPr lIns="45847" tIns="45847" rIns="45847" bIns="45847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032352"/>
              <a:ext cx="3602210" cy="465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49"/>
                </a:lnSpc>
              </a:pPr>
              <a:r>
                <a:rPr lang="en-US" sz="2329" b="1">
                  <a:solidFill>
                    <a:srgbClr val="2F528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MUTUALIDADES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47241" y="4804792"/>
            <a:ext cx="4075958" cy="1901152"/>
            <a:chOff x="0" y="0"/>
            <a:chExt cx="5434610" cy="2534870"/>
          </a:xfrm>
        </p:grpSpPr>
        <p:grpSp>
          <p:nvGrpSpPr>
            <p:cNvPr id="19" name="Group 19"/>
            <p:cNvGrpSpPr/>
            <p:nvPr/>
          </p:nvGrpSpPr>
          <p:grpSpPr>
            <a:xfrm rot="-5400000">
              <a:off x="3403375" y="503635"/>
              <a:ext cx="2534870" cy="1527600"/>
              <a:chOff x="0" y="0"/>
              <a:chExt cx="812800" cy="48982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4898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89821">
                    <a:moveTo>
                      <a:pt x="406400" y="0"/>
                    </a:moveTo>
                    <a:lnTo>
                      <a:pt x="812800" y="489821"/>
                    </a:lnTo>
                    <a:lnTo>
                      <a:pt x="0" y="48982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A80BE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27000" y="179792"/>
                <a:ext cx="558800" cy="275042"/>
              </a:xfrm>
              <a:prstGeom prst="rect">
                <a:avLst/>
              </a:prstGeom>
            </p:spPr>
            <p:txBody>
              <a:bodyPr lIns="45847" tIns="45847" rIns="45847" bIns="45847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784623"/>
              <a:ext cx="3602210" cy="922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49"/>
                </a:lnSpc>
              </a:pPr>
              <a:r>
                <a:rPr lang="en-US" sz="2329" b="1">
                  <a:solidFill>
                    <a:srgbClr val="4A80BE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SOCIEDADES</a:t>
              </a:r>
            </a:p>
            <a:p>
              <a:pPr algn="r">
                <a:lnSpc>
                  <a:spcPts val="2749"/>
                </a:lnSpc>
              </a:pPr>
              <a:r>
                <a:rPr lang="en-US" sz="2329" b="1">
                  <a:solidFill>
                    <a:srgbClr val="4A80BE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LABORALES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47241" y="6155234"/>
            <a:ext cx="4075958" cy="1901152"/>
            <a:chOff x="0" y="0"/>
            <a:chExt cx="5434610" cy="2534870"/>
          </a:xfrm>
        </p:grpSpPr>
        <p:grpSp>
          <p:nvGrpSpPr>
            <p:cNvPr id="24" name="Group 24"/>
            <p:cNvGrpSpPr/>
            <p:nvPr/>
          </p:nvGrpSpPr>
          <p:grpSpPr>
            <a:xfrm rot="-5400000">
              <a:off x="3403375" y="503635"/>
              <a:ext cx="2534870" cy="1527600"/>
              <a:chOff x="0" y="0"/>
              <a:chExt cx="812800" cy="48982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4898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89821">
                    <a:moveTo>
                      <a:pt x="406400" y="0"/>
                    </a:moveTo>
                    <a:lnTo>
                      <a:pt x="812800" y="489821"/>
                    </a:lnTo>
                    <a:lnTo>
                      <a:pt x="0" y="48982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2F528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127000" y="179792"/>
                <a:ext cx="558800" cy="275042"/>
              </a:xfrm>
              <a:prstGeom prst="rect">
                <a:avLst/>
              </a:prstGeom>
            </p:spPr>
            <p:txBody>
              <a:bodyPr lIns="45847" tIns="45847" rIns="45847" bIns="45847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909625"/>
              <a:ext cx="3602210" cy="922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49"/>
                </a:lnSpc>
              </a:pPr>
              <a:r>
                <a:rPr lang="en-US" sz="2329" b="1">
                  <a:solidFill>
                    <a:srgbClr val="2F528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EMPRESAS DE</a:t>
              </a:r>
            </a:p>
            <a:p>
              <a:pPr algn="r">
                <a:lnSpc>
                  <a:spcPts val="2749"/>
                </a:lnSpc>
              </a:pPr>
              <a:r>
                <a:rPr lang="en-US" sz="2329" b="1">
                  <a:solidFill>
                    <a:srgbClr val="2F528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INSERCIÓN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884538" y="2032289"/>
            <a:ext cx="4137260" cy="1677060"/>
            <a:chOff x="0" y="0"/>
            <a:chExt cx="5516347" cy="2236080"/>
          </a:xfrm>
        </p:grpSpPr>
        <p:grpSp>
          <p:nvGrpSpPr>
            <p:cNvPr id="29" name="Group 29"/>
            <p:cNvGrpSpPr/>
            <p:nvPr/>
          </p:nvGrpSpPr>
          <p:grpSpPr>
            <a:xfrm rot="5400000">
              <a:off x="-444270" y="444270"/>
              <a:ext cx="2236080" cy="1347539"/>
              <a:chOff x="0" y="0"/>
              <a:chExt cx="812800" cy="48982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4898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89821">
                    <a:moveTo>
                      <a:pt x="406400" y="0"/>
                    </a:moveTo>
                    <a:lnTo>
                      <a:pt x="812800" y="489821"/>
                    </a:lnTo>
                    <a:lnTo>
                      <a:pt x="0" y="48982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A7C0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27000" y="179792"/>
                <a:ext cx="558800" cy="275042"/>
              </a:xfrm>
              <a:prstGeom prst="rect">
                <a:avLst/>
              </a:prstGeom>
            </p:spPr>
            <p:txBody>
              <a:bodyPr lIns="45847" tIns="45847" rIns="45847" bIns="45847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914137" y="623764"/>
              <a:ext cx="3602210" cy="922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9"/>
                </a:lnSpc>
              </a:pPr>
              <a:r>
                <a:rPr lang="en-US" sz="2329" b="1">
                  <a:solidFill>
                    <a:srgbClr val="35A7C0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COFRADÍAS DE</a:t>
              </a:r>
            </a:p>
            <a:p>
              <a:pPr algn="l">
                <a:lnSpc>
                  <a:spcPts val="2749"/>
                </a:lnSpc>
              </a:pPr>
              <a:r>
                <a:rPr lang="en-US" sz="2329" b="1">
                  <a:solidFill>
                    <a:srgbClr val="35A7C0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PESCADORES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884538" y="3115634"/>
            <a:ext cx="4977331" cy="1677060"/>
            <a:chOff x="0" y="0"/>
            <a:chExt cx="6636441" cy="2236080"/>
          </a:xfrm>
        </p:grpSpPr>
        <p:grpSp>
          <p:nvGrpSpPr>
            <p:cNvPr id="34" name="Group 34"/>
            <p:cNvGrpSpPr/>
            <p:nvPr/>
          </p:nvGrpSpPr>
          <p:grpSpPr>
            <a:xfrm rot="5400000">
              <a:off x="-444270" y="444270"/>
              <a:ext cx="2236080" cy="1347539"/>
              <a:chOff x="0" y="0"/>
              <a:chExt cx="812800" cy="48982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4898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89821">
                    <a:moveTo>
                      <a:pt x="406400" y="0"/>
                    </a:moveTo>
                    <a:lnTo>
                      <a:pt x="812800" y="489821"/>
                    </a:lnTo>
                    <a:lnTo>
                      <a:pt x="0" y="48982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2F528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127000" y="179792"/>
                <a:ext cx="558800" cy="275042"/>
              </a:xfrm>
              <a:prstGeom prst="rect">
                <a:avLst/>
              </a:prstGeom>
            </p:spPr>
            <p:txBody>
              <a:bodyPr lIns="45847" tIns="45847" rIns="45847" bIns="45847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1914137" y="646153"/>
              <a:ext cx="4722304" cy="1389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9"/>
                </a:lnSpc>
              </a:pPr>
              <a:r>
                <a:rPr lang="en-US" sz="2329" b="1" dirty="0">
                  <a:solidFill>
                    <a:srgbClr val="2F528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CENTROS ESPECIALES DE EMPLEO </a:t>
              </a:r>
              <a:r>
                <a:rPr lang="en-US" sz="2400" b="1" dirty="0">
                  <a:solidFill>
                    <a:srgbClr val="2F528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de </a:t>
              </a:r>
              <a:r>
                <a:rPr lang="en-US" sz="2400" b="1" dirty="0" err="1">
                  <a:solidFill>
                    <a:srgbClr val="2F528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iniciativa</a:t>
              </a:r>
              <a:r>
                <a:rPr lang="en-US" sz="2400" b="1" dirty="0">
                  <a:solidFill>
                    <a:srgbClr val="2F528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 social</a:t>
              </a:r>
              <a:endParaRPr lang="en-US" sz="2329" b="1" dirty="0">
                <a:solidFill>
                  <a:srgbClr val="2F528F"/>
                </a:solidFill>
                <a:latin typeface="Cinzel Bold"/>
                <a:ea typeface="Cinzel Bold"/>
                <a:cs typeface="Cinzel Bold"/>
                <a:sym typeface="Cinzel Bold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884538" y="4306897"/>
            <a:ext cx="4977331" cy="1677060"/>
            <a:chOff x="0" y="0"/>
            <a:chExt cx="6636441" cy="2236080"/>
          </a:xfrm>
        </p:grpSpPr>
        <p:grpSp>
          <p:nvGrpSpPr>
            <p:cNvPr id="39" name="Group 39"/>
            <p:cNvGrpSpPr/>
            <p:nvPr/>
          </p:nvGrpSpPr>
          <p:grpSpPr>
            <a:xfrm rot="5400000">
              <a:off x="-444270" y="444270"/>
              <a:ext cx="2236080" cy="1347539"/>
              <a:chOff x="0" y="0"/>
              <a:chExt cx="812800" cy="489821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4898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89821">
                    <a:moveTo>
                      <a:pt x="406400" y="0"/>
                    </a:moveTo>
                    <a:lnTo>
                      <a:pt x="812800" y="489821"/>
                    </a:lnTo>
                    <a:lnTo>
                      <a:pt x="0" y="48982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A80BE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127000" y="179792"/>
                <a:ext cx="558800" cy="275042"/>
              </a:xfrm>
              <a:prstGeom prst="rect">
                <a:avLst/>
              </a:prstGeom>
            </p:spPr>
            <p:txBody>
              <a:bodyPr lIns="45847" tIns="45847" rIns="45847" bIns="45847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914137" y="579223"/>
              <a:ext cx="4722304" cy="922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9"/>
                </a:lnSpc>
              </a:pPr>
              <a:r>
                <a:rPr lang="en-US" sz="2329" b="1">
                  <a:solidFill>
                    <a:srgbClr val="4A80BE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ASOCIACIONES DE DISCAPACIDAD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1884538" y="5442274"/>
            <a:ext cx="4977331" cy="1677060"/>
            <a:chOff x="0" y="0"/>
            <a:chExt cx="6636441" cy="2236080"/>
          </a:xfrm>
        </p:grpSpPr>
        <p:grpSp>
          <p:nvGrpSpPr>
            <p:cNvPr id="44" name="Group 44"/>
            <p:cNvGrpSpPr/>
            <p:nvPr/>
          </p:nvGrpSpPr>
          <p:grpSpPr>
            <a:xfrm rot="5400000">
              <a:off x="-444270" y="444270"/>
              <a:ext cx="2236080" cy="1347539"/>
              <a:chOff x="0" y="0"/>
              <a:chExt cx="812800" cy="489821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4898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89821">
                    <a:moveTo>
                      <a:pt x="406400" y="0"/>
                    </a:moveTo>
                    <a:lnTo>
                      <a:pt x="812800" y="489821"/>
                    </a:lnTo>
                    <a:lnTo>
                      <a:pt x="0" y="48982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127000" y="179792"/>
                <a:ext cx="558800" cy="275042"/>
              </a:xfrm>
              <a:prstGeom prst="rect">
                <a:avLst/>
              </a:prstGeom>
            </p:spPr>
            <p:txBody>
              <a:bodyPr lIns="45847" tIns="45847" rIns="45847" bIns="45847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1914137" y="813177"/>
              <a:ext cx="4722304" cy="465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9"/>
                </a:lnSpc>
              </a:pPr>
              <a:r>
                <a:rPr lang="en-US" sz="2329" b="1">
                  <a:solidFill>
                    <a:srgbClr val="2F528F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FUNDACIONES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1884538" y="6577652"/>
            <a:ext cx="4977331" cy="1677060"/>
            <a:chOff x="0" y="0"/>
            <a:chExt cx="6636441" cy="2236080"/>
          </a:xfrm>
        </p:grpSpPr>
        <p:grpSp>
          <p:nvGrpSpPr>
            <p:cNvPr id="49" name="Group 49"/>
            <p:cNvGrpSpPr/>
            <p:nvPr/>
          </p:nvGrpSpPr>
          <p:grpSpPr>
            <a:xfrm rot="5400000">
              <a:off x="-444270" y="444270"/>
              <a:ext cx="2236080" cy="1347539"/>
              <a:chOff x="0" y="0"/>
              <a:chExt cx="812800" cy="489821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4898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89821">
                    <a:moveTo>
                      <a:pt x="406400" y="0"/>
                    </a:moveTo>
                    <a:lnTo>
                      <a:pt x="812800" y="489821"/>
                    </a:lnTo>
                    <a:lnTo>
                      <a:pt x="0" y="48982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A7C0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127000" y="179792"/>
                <a:ext cx="558800" cy="275042"/>
              </a:xfrm>
              <a:prstGeom prst="rect">
                <a:avLst/>
              </a:prstGeom>
            </p:spPr>
            <p:txBody>
              <a:bodyPr lIns="45847" tIns="45847" rIns="45847" bIns="45847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1914137" y="974375"/>
              <a:ext cx="4722304" cy="465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9"/>
                </a:lnSpc>
              </a:pPr>
              <a:r>
                <a:rPr lang="en-US" sz="2329" b="1">
                  <a:solidFill>
                    <a:srgbClr val="35A7C0"/>
                  </a:solidFill>
                  <a:latin typeface="Cinzel Bold"/>
                  <a:ea typeface="Cinzel Bold"/>
                  <a:cs typeface="Cinzel Bold"/>
                  <a:sym typeface="Cinzel Bold"/>
                </a:rPr>
                <a:t>EMPRESAS SOCIALES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035912" y="-2889659"/>
            <a:ext cx="10031775" cy="12786713"/>
            <a:chOff x="0" y="0"/>
            <a:chExt cx="2682240" cy="3418840"/>
          </a:xfrm>
        </p:grpSpPr>
        <p:sp>
          <p:nvSpPr>
            <p:cNvPr id="3" name="Freeform 3"/>
            <p:cNvSpPr/>
            <p:nvPr/>
          </p:nvSpPr>
          <p:spPr>
            <a:xfrm>
              <a:off x="-21590" y="-40640"/>
              <a:ext cx="2766060" cy="3455670"/>
            </a:xfrm>
            <a:custGeom>
              <a:avLst/>
              <a:gdLst/>
              <a:ahLst/>
              <a:cxnLst/>
              <a:rect l="l" t="t" r="r" b="b"/>
              <a:pathLst>
                <a:path w="2766060" h="3455670">
                  <a:moveTo>
                    <a:pt x="91440" y="2453640"/>
                  </a:moveTo>
                  <a:lnTo>
                    <a:pt x="90170" y="2452370"/>
                  </a:lnTo>
                  <a:cubicBezTo>
                    <a:pt x="53340" y="2378710"/>
                    <a:pt x="63500" y="2291080"/>
                    <a:pt x="63500" y="2212340"/>
                  </a:cubicBezTo>
                  <a:cubicBezTo>
                    <a:pt x="63500" y="2179320"/>
                    <a:pt x="63500" y="2137410"/>
                    <a:pt x="64770" y="2105660"/>
                  </a:cubicBezTo>
                  <a:cubicBezTo>
                    <a:pt x="68580" y="2000250"/>
                    <a:pt x="41910" y="1897380"/>
                    <a:pt x="123190" y="1814830"/>
                  </a:cubicBezTo>
                  <a:cubicBezTo>
                    <a:pt x="170180" y="1765300"/>
                    <a:pt x="236220" y="1738630"/>
                    <a:pt x="309880" y="1739900"/>
                  </a:cubicBezTo>
                  <a:cubicBezTo>
                    <a:pt x="309880" y="1739900"/>
                    <a:pt x="566420" y="1741170"/>
                    <a:pt x="566420" y="1741170"/>
                  </a:cubicBezTo>
                  <a:cubicBezTo>
                    <a:pt x="716280" y="1748790"/>
                    <a:pt x="857250" y="1724660"/>
                    <a:pt x="905510" y="1583690"/>
                  </a:cubicBezTo>
                  <a:cubicBezTo>
                    <a:pt x="918210" y="1541780"/>
                    <a:pt x="914400" y="1456690"/>
                    <a:pt x="915670" y="1412240"/>
                  </a:cubicBezTo>
                  <a:cubicBezTo>
                    <a:pt x="914400" y="1393190"/>
                    <a:pt x="920750" y="1193800"/>
                    <a:pt x="916940" y="1181100"/>
                  </a:cubicBezTo>
                  <a:cubicBezTo>
                    <a:pt x="904240" y="1041400"/>
                    <a:pt x="1026160" y="923290"/>
                    <a:pt x="1164590" y="929640"/>
                  </a:cubicBezTo>
                  <a:cubicBezTo>
                    <a:pt x="1272540" y="930910"/>
                    <a:pt x="1389380" y="929640"/>
                    <a:pt x="1497330" y="929640"/>
                  </a:cubicBezTo>
                  <a:cubicBezTo>
                    <a:pt x="1626870" y="927100"/>
                    <a:pt x="1752600" y="773430"/>
                    <a:pt x="1750060" y="641350"/>
                  </a:cubicBezTo>
                  <a:cubicBezTo>
                    <a:pt x="1752600" y="542290"/>
                    <a:pt x="1752600" y="346710"/>
                    <a:pt x="1756410" y="245110"/>
                  </a:cubicBezTo>
                  <a:cubicBezTo>
                    <a:pt x="1776730" y="0"/>
                    <a:pt x="2015490" y="43180"/>
                    <a:pt x="2194560" y="39370"/>
                  </a:cubicBezTo>
                  <a:cubicBezTo>
                    <a:pt x="2195830" y="39370"/>
                    <a:pt x="2448560" y="39370"/>
                    <a:pt x="2449830" y="39370"/>
                  </a:cubicBezTo>
                  <a:cubicBezTo>
                    <a:pt x="2766060" y="54610"/>
                    <a:pt x="2675890" y="440690"/>
                    <a:pt x="2689860" y="633730"/>
                  </a:cubicBezTo>
                  <a:cubicBezTo>
                    <a:pt x="2689860" y="770890"/>
                    <a:pt x="2584450" y="894080"/>
                    <a:pt x="2447290" y="887730"/>
                  </a:cubicBezTo>
                  <a:cubicBezTo>
                    <a:pt x="2334260" y="885190"/>
                    <a:pt x="2112010" y="887730"/>
                    <a:pt x="1968500" y="887730"/>
                  </a:cubicBezTo>
                  <a:cubicBezTo>
                    <a:pt x="1910080" y="887730"/>
                    <a:pt x="1842770" y="948690"/>
                    <a:pt x="1783080" y="1055370"/>
                  </a:cubicBezTo>
                  <a:cubicBezTo>
                    <a:pt x="1765300" y="1087120"/>
                    <a:pt x="1755140" y="1123950"/>
                    <a:pt x="1753870" y="1162050"/>
                  </a:cubicBezTo>
                  <a:cubicBezTo>
                    <a:pt x="1750060" y="1242060"/>
                    <a:pt x="1751330" y="1324610"/>
                    <a:pt x="1752600" y="1404620"/>
                  </a:cubicBezTo>
                  <a:lnTo>
                    <a:pt x="1753870" y="1510030"/>
                  </a:lnTo>
                  <a:cubicBezTo>
                    <a:pt x="1755140" y="1663700"/>
                    <a:pt x="1647190" y="1762760"/>
                    <a:pt x="1508760" y="1764030"/>
                  </a:cubicBezTo>
                  <a:cubicBezTo>
                    <a:pt x="1508760" y="1764030"/>
                    <a:pt x="1156970" y="1764030"/>
                    <a:pt x="1156970" y="1764030"/>
                  </a:cubicBezTo>
                  <a:cubicBezTo>
                    <a:pt x="1029970" y="1764030"/>
                    <a:pt x="910590" y="1835150"/>
                    <a:pt x="906780" y="1972310"/>
                  </a:cubicBezTo>
                  <a:cubicBezTo>
                    <a:pt x="901700" y="2081530"/>
                    <a:pt x="906780" y="2213610"/>
                    <a:pt x="905510" y="2324100"/>
                  </a:cubicBezTo>
                  <a:cubicBezTo>
                    <a:pt x="904240" y="2481580"/>
                    <a:pt x="801370" y="2573020"/>
                    <a:pt x="626110" y="2574290"/>
                  </a:cubicBezTo>
                  <a:lnTo>
                    <a:pt x="331470" y="2574290"/>
                  </a:lnTo>
                  <a:cubicBezTo>
                    <a:pt x="220980" y="2576830"/>
                    <a:pt x="146050" y="2559050"/>
                    <a:pt x="91440" y="2453640"/>
                  </a:cubicBezTo>
                  <a:lnTo>
                    <a:pt x="91440" y="2453640"/>
                  </a:lnTo>
                  <a:close/>
                  <a:moveTo>
                    <a:pt x="267970" y="1692910"/>
                  </a:moveTo>
                  <a:lnTo>
                    <a:pt x="604520" y="1692910"/>
                  </a:lnTo>
                  <a:cubicBezTo>
                    <a:pt x="758190" y="1692910"/>
                    <a:pt x="857250" y="1593850"/>
                    <a:pt x="857250" y="1440180"/>
                  </a:cubicBezTo>
                  <a:lnTo>
                    <a:pt x="857250" y="1342390"/>
                  </a:lnTo>
                  <a:cubicBezTo>
                    <a:pt x="855980" y="1258570"/>
                    <a:pt x="855980" y="1172210"/>
                    <a:pt x="859790" y="1088390"/>
                  </a:cubicBezTo>
                  <a:cubicBezTo>
                    <a:pt x="863600" y="972820"/>
                    <a:pt x="951230" y="876300"/>
                    <a:pt x="1073150" y="880110"/>
                  </a:cubicBezTo>
                  <a:cubicBezTo>
                    <a:pt x="1073150" y="880110"/>
                    <a:pt x="1447800" y="880110"/>
                    <a:pt x="1447800" y="880110"/>
                  </a:cubicBezTo>
                  <a:cubicBezTo>
                    <a:pt x="1447800" y="880110"/>
                    <a:pt x="1459230" y="880110"/>
                    <a:pt x="1459230" y="880110"/>
                  </a:cubicBezTo>
                  <a:cubicBezTo>
                    <a:pt x="1522730" y="878840"/>
                    <a:pt x="1581150" y="852170"/>
                    <a:pt x="1624330" y="807720"/>
                  </a:cubicBezTo>
                  <a:cubicBezTo>
                    <a:pt x="1667510" y="762000"/>
                    <a:pt x="1690370" y="702310"/>
                    <a:pt x="1689100" y="640080"/>
                  </a:cubicBezTo>
                  <a:lnTo>
                    <a:pt x="1689100" y="288290"/>
                  </a:lnTo>
                  <a:cubicBezTo>
                    <a:pt x="1687830" y="143510"/>
                    <a:pt x="1593850" y="48260"/>
                    <a:pt x="1449070" y="45720"/>
                  </a:cubicBezTo>
                  <a:cubicBezTo>
                    <a:pt x="1449070" y="45720"/>
                    <a:pt x="1324610" y="45720"/>
                    <a:pt x="1324610" y="45720"/>
                  </a:cubicBezTo>
                  <a:cubicBezTo>
                    <a:pt x="1234440" y="45720"/>
                    <a:pt x="1131570" y="45720"/>
                    <a:pt x="1059180" y="49530"/>
                  </a:cubicBezTo>
                  <a:cubicBezTo>
                    <a:pt x="955040" y="54610"/>
                    <a:pt x="863600" y="147320"/>
                    <a:pt x="859790" y="250190"/>
                  </a:cubicBezTo>
                  <a:cubicBezTo>
                    <a:pt x="857250" y="313690"/>
                    <a:pt x="857250" y="378460"/>
                    <a:pt x="855980" y="439420"/>
                  </a:cubicBezTo>
                  <a:cubicBezTo>
                    <a:pt x="852170" y="492760"/>
                    <a:pt x="861060" y="648970"/>
                    <a:pt x="845820" y="698500"/>
                  </a:cubicBezTo>
                  <a:cubicBezTo>
                    <a:pt x="801370" y="835660"/>
                    <a:pt x="673100" y="855980"/>
                    <a:pt x="601980" y="855980"/>
                  </a:cubicBezTo>
                  <a:cubicBezTo>
                    <a:pt x="601980" y="855980"/>
                    <a:pt x="266700" y="855980"/>
                    <a:pt x="266700" y="855980"/>
                  </a:cubicBezTo>
                  <a:cubicBezTo>
                    <a:pt x="196850" y="854710"/>
                    <a:pt x="129540" y="883920"/>
                    <a:pt x="81280" y="935990"/>
                  </a:cubicBezTo>
                  <a:cubicBezTo>
                    <a:pt x="0" y="1021080"/>
                    <a:pt x="27940" y="1115060"/>
                    <a:pt x="22860" y="1220470"/>
                  </a:cubicBezTo>
                  <a:cubicBezTo>
                    <a:pt x="21590" y="1304290"/>
                    <a:pt x="20320" y="1388110"/>
                    <a:pt x="22860" y="1471930"/>
                  </a:cubicBezTo>
                  <a:cubicBezTo>
                    <a:pt x="30480" y="1600200"/>
                    <a:pt x="134620" y="1696720"/>
                    <a:pt x="267970" y="1692910"/>
                  </a:cubicBezTo>
                  <a:close/>
                  <a:moveTo>
                    <a:pt x="2090420" y="2612390"/>
                  </a:moveTo>
                  <a:cubicBezTo>
                    <a:pt x="2090420" y="2612390"/>
                    <a:pt x="2579370" y="2612390"/>
                    <a:pt x="2579370" y="2612390"/>
                  </a:cubicBezTo>
                  <a:cubicBezTo>
                    <a:pt x="2640330" y="2612390"/>
                    <a:pt x="2689860" y="2564130"/>
                    <a:pt x="2691130" y="2504440"/>
                  </a:cubicBezTo>
                  <a:cubicBezTo>
                    <a:pt x="2693670" y="2501900"/>
                    <a:pt x="2688590" y="1215390"/>
                    <a:pt x="2689860" y="1212850"/>
                  </a:cubicBezTo>
                  <a:cubicBezTo>
                    <a:pt x="2689860" y="1193800"/>
                    <a:pt x="2687320" y="1174750"/>
                    <a:pt x="2686050" y="1158240"/>
                  </a:cubicBezTo>
                  <a:cubicBezTo>
                    <a:pt x="2679700" y="1062990"/>
                    <a:pt x="2584450" y="955040"/>
                    <a:pt x="2457450" y="955040"/>
                  </a:cubicBezTo>
                  <a:cubicBezTo>
                    <a:pt x="2336800" y="952500"/>
                    <a:pt x="2193290" y="951230"/>
                    <a:pt x="2048510" y="955040"/>
                  </a:cubicBezTo>
                  <a:cubicBezTo>
                    <a:pt x="1917700" y="958850"/>
                    <a:pt x="1821180" y="1055370"/>
                    <a:pt x="1821180" y="1183640"/>
                  </a:cubicBezTo>
                  <a:lnTo>
                    <a:pt x="1821180" y="1355090"/>
                  </a:lnTo>
                  <a:lnTo>
                    <a:pt x="1819910" y="1591310"/>
                  </a:lnTo>
                  <a:cubicBezTo>
                    <a:pt x="1818640" y="1666240"/>
                    <a:pt x="1793240" y="1728470"/>
                    <a:pt x="1748790" y="1770380"/>
                  </a:cubicBezTo>
                  <a:cubicBezTo>
                    <a:pt x="1703070" y="1813560"/>
                    <a:pt x="1638300" y="1833880"/>
                    <a:pt x="1562100" y="1831340"/>
                  </a:cubicBezTo>
                  <a:cubicBezTo>
                    <a:pt x="1440180" y="1826260"/>
                    <a:pt x="1336040" y="1828800"/>
                    <a:pt x="1207770" y="1833880"/>
                  </a:cubicBezTo>
                  <a:cubicBezTo>
                    <a:pt x="1073150" y="1838960"/>
                    <a:pt x="974090" y="1941830"/>
                    <a:pt x="976630" y="2071370"/>
                  </a:cubicBezTo>
                  <a:cubicBezTo>
                    <a:pt x="979170" y="2190750"/>
                    <a:pt x="979170" y="2320290"/>
                    <a:pt x="976630" y="2416810"/>
                  </a:cubicBezTo>
                  <a:cubicBezTo>
                    <a:pt x="974090" y="2537460"/>
                    <a:pt x="864870" y="2631440"/>
                    <a:pt x="727710" y="2631440"/>
                  </a:cubicBezTo>
                  <a:lnTo>
                    <a:pt x="384810" y="2631440"/>
                  </a:lnTo>
                  <a:cubicBezTo>
                    <a:pt x="257810" y="2623820"/>
                    <a:pt x="115570" y="2692400"/>
                    <a:pt x="110490" y="2828290"/>
                  </a:cubicBezTo>
                  <a:cubicBezTo>
                    <a:pt x="106680" y="2959100"/>
                    <a:pt x="105410" y="3091180"/>
                    <a:pt x="106680" y="3221990"/>
                  </a:cubicBezTo>
                  <a:cubicBezTo>
                    <a:pt x="107950" y="3267710"/>
                    <a:pt x="123190" y="3313430"/>
                    <a:pt x="147320" y="3354070"/>
                  </a:cubicBezTo>
                  <a:cubicBezTo>
                    <a:pt x="191770" y="3421380"/>
                    <a:pt x="264160" y="3455670"/>
                    <a:pt x="364490" y="3455670"/>
                  </a:cubicBezTo>
                  <a:cubicBezTo>
                    <a:pt x="364490" y="3455670"/>
                    <a:pt x="1052830" y="3455670"/>
                    <a:pt x="1052830" y="3455670"/>
                  </a:cubicBezTo>
                  <a:cubicBezTo>
                    <a:pt x="1221740" y="3454400"/>
                    <a:pt x="1562100" y="3455670"/>
                    <a:pt x="1731010" y="3455670"/>
                  </a:cubicBezTo>
                  <a:cubicBezTo>
                    <a:pt x="1805940" y="3455670"/>
                    <a:pt x="1866900" y="3394710"/>
                    <a:pt x="1866900" y="3319780"/>
                  </a:cubicBezTo>
                  <a:lnTo>
                    <a:pt x="1866900" y="2837180"/>
                  </a:lnTo>
                  <a:cubicBezTo>
                    <a:pt x="1865630" y="2715260"/>
                    <a:pt x="1965960" y="2612390"/>
                    <a:pt x="2090420" y="2612390"/>
                  </a:cubicBezTo>
                  <a:lnTo>
                    <a:pt x="2090420" y="2612390"/>
                  </a:lnTo>
                  <a:close/>
                  <a:moveTo>
                    <a:pt x="2496820" y="2670810"/>
                  </a:moveTo>
                  <a:lnTo>
                    <a:pt x="2134870" y="2670810"/>
                  </a:lnTo>
                  <a:cubicBezTo>
                    <a:pt x="2020570" y="2670810"/>
                    <a:pt x="1927860" y="2763520"/>
                    <a:pt x="1927860" y="2877820"/>
                  </a:cubicBezTo>
                  <a:lnTo>
                    <a:pt x="1927860" y="3239770"/>
                  </a:lnTo>
                  <a:cubicBezTo>
                    <a:pt x="1927860" y="3354070"/>
                    <a:pt x="2020570" y="3446780"/>
                    <a:pt x="2134870" y="3446780"/>
                  </a:cubicBezTo>
                  <a:lnTo>
                    <a:pt x="2496820" y="3446780"/>
                  </a:lnTo>
                  <a:cubicBezTo>
                    <a:pt x="2611120" y="3446780"/>
                    <a:pt x="2703830" y="3354070"/>
                    <a:pt x="2703830" y="3239770"/>
                  </a:cubicBezTo>
                  <a:lnTo>
                    <a:pt x="2703830" y="2877820"/>
                  </a:lnTo>
                  <a:cubicBezTo>
                    <a:pt x="2703830" y="2763520"/>
                    <a:pt x="2611120" y="2670810"/>
                    <a:pt x="2496820" y="2670810"/>
                  </a:cubicBezTo>
                  <a:close/>
                  <a:moveTo>
                    <a:pt x="248920" y="810260"/>
                  </a:moveTo>
                  <a:lnTo>
                    <a:pt x="596900" y="810260"/>
                  </a:lnTo>
                  <a:cubicBezTo>
                    <a:pt x="711200" y="810260"/>
                    <a:pt x="803910" y="717550"/>
                    <a:pt x="803910" y="603250"/>
                  </a:cubicBezTo>
                  <a:lnTo>
                    <a:pt x="803910" y="276860"/>
                  </a:lnTo>
                  <a:cubicBezTo>
                    <a:pt x="803910" y="162560"/>
                    <a:pt x="711200" y="69850"/>
                    <a:pt x="596900" y="69850"/>
                  </a:cubicBezTo>
                  <a:lnTo>
                    <a:pt x="248920" y="69850"/>
                  </a:lnTo>
                  <a:cubicBezTo>
                    <a:pt x="134620" y="69850"/>
                    <a:pt x="41910" y="162560"/>
                    <a:pt x="41910" y="276860"/>
                  </a:cubicBezTo>
                  <a:lnTo>
                    <a:pt x="41910" y="603250"/>
                  </a:lnTo>
                  <a:cubicBezTo>
                    <a:pt x="41910" y="717550"/>
                    <a:pt x="134620" y="810260"/>
                    <a:pt x="248920" y="810260"/>
                  </a:cubicBezTo>
                  <a:close/>
                </a:path>
              </a:pathLst>
            </a:custGeom>
            <a:blipFill>
              <a:blip r:embed="rId2"/>
              <a:stretch>
                <a:fillRect l="-26943" r="-75658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Freeform 4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1186242" y="1038225"/>
            <a:ext cx="14083629" cy="120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  <a:spcBef>
                <a:spcPct val="0"/>
              </a:spcBef>
            </a:pPr>
            <a:r>
              <a:rPr lang="en-US" sz="4029" b="1" dirty="0">
                <a:solidFill>
                  <a:srgbClr val="2B485F"/>
                </a:solidFill>
                <a:latin typeface="Cinzel Bold"/>
                <a:ea typeface="Cinzel Bold"/>
                <a:cs typeface="Cinzel Bold"/>
                <a:sym typeface="Cinzel Bold"/>
              </a:rPr>
              <a:t>¿CÓMO LA ECONOMÍA SOCIAL DA RESPUESTA A LOS RETOS DE LA SOCIEDAD? 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834677">
            <a:off x="13346856" y="1285969"/>
            <a:ext cx="7463166" cy="7399176"/>
            <a:chOff x="0" y="0"/>
            <a:chExt cx="5184140" cy="5139690"/>
          </a:xfrm>
        </p:grpSpPr>
        <p:sp>
          <p:nvSpPr>
            <p:cNvPr id="7" name="Freeform 7"/>
            <p:cNvSpPr/>
            <p:nvPr/>
          </p:nvSpPr>
          <p:spPr>
            <a:xfrm rot="542753">
              <a:off x="-176123" y="151297"/>
              <a:ext cx="5536076" cy="4823856"/>
            </a:xfrm>
            <a:custGeom>
              <a:avLst/>
              <a:gdLst/>
              <a:ahLst/>
              <a:cxnLst/>
              <a:rect l="l" t="t" r="r" b="b"/>
              <a:pathLst>
                <a:path w="5536076" h="4823856">
                  <a:moveTo>
                    <a:pt x="1205636" y="2621745"/>
                  </a:moveTo>
                  <a:cubicBezTo>
                    <a:pt x="1143830" y="2306228"/>
                    <a:pt x="906848" y="2134340"/>
                    <a:pt x="588136" y="2176079"/>
                  </a:cubicBezTo>
                  <a:cubicBezTo>
                    <a:pt x="326918" y="2207378"/>
                    <a:pt x="87683" y="2029419"/>
                    <a:pt x="41333" y="1770597"/>
                  </a:cubicBezTo>
                  <a:cubicBezTo>
                    <a:pt x="0" y="1510977"/>
                    <a:pt x="172999" y="1264815"/>
                    <a:pt x="431222" y="1214703"/>
                  </a:cubicBezTo>
                  <a:cubicBezTo>
                    <a:pt x="749247" y="1152497"/>
                    <a:pt x="922389" y="915315"/>
                    <a:pt x="882959" y="594950"/>
                  </a:cubicBezTo>
                  <a:cubicBezTo>
                    <a:pt x="843136" y="328659"/>
                    <a:pt x="1025969" y="79646"/>
                    <a:pt x="1292260" y="39823"/>
                  </a:cubicBezTo>
                  <a:cubicBezTo>
                    <a:pt x="1558550" y="0"/>
                    <a:pt x="1807564" y="182833"/>
                    <a:pt x="1847386" y="449124"/>
                  </a:cubicBezTo>
                  <a:cubicBezTo>
                    <a:pt x="1903034" y="750189"/>
                    <a:pt x="2151847" y="931768"/>
                    <a:pt x="2455508" y="892425"/>
                  </a:cubicBezTo>
                  <a:cubicBezTo>
                    <a:pt x="2729068" y="857875"/>
                    <a:pt x="2969957" y="1038143"/>
                    <a:pt x="3010235" y="1299217"/>
                  </a:cubicBezTo>
                  <a:cubicBezTo>
                    <a:pt x="3050514" y="1560292"/>
                    <a:pt x="2871044" y="1806197"/>
                    <a:pt x="2606151" y="1854799"/>
                  </a:cubicBezTo>
                  <a:cubicBezTo>
                    <a:pt x="2307395" y="1908793"/>
                    <a:pt x="2126216" y="2160115"/>
                    <a:pt x="2167667" y="2460868"/>
                  </a:cubicBezTo>
                  <a:cubicBezTo>
                    <a:pt x="2204782" y="2726304"/>
                    <a:pt x="2017332" y="2978624"/>
                    <a:pt x="1759821" y="3017049"/>
                  </a:cubicBezTo>
                  <a:cubicBezTo>
                    <a:pt x="1502309" y="3055474"/>
                    <a:pt x="1257003" y="2879768"/>
                    <a:pt x="1205636" y="2621745"/>
                  </a:cubicBezTo>
                  <a:close/>
                  <a:moveTo>
                    <a:pt x="4941270" y="2661006"/>
                  </a:moveTo>
                  <a:cubicBezTo>
                    <a:pt x="4637609" y="2700349"/>
                    <a:pt x="4388596" y="2517516"/>
                    <a:pt x="4334203" y="2216251"/>
                  </a:cubicBezTo>
                  <a:cubicBezTo>
                    <a:pt x="4280584" y="1952157"/>
                    <a:pt x="4021880" y="1781155"/>
                    <a:pt x="3756532" y="1834974"/>
                  </a:cubicBezTo>
                  <a:cubicBezTo>
                    <a:pt x="3511250" y="1885598"/>
                    <a:pt x="3342981" y="2113002"/>
                    <a:pt x="3368721" y="2363531"/>
                  </a:cubicBezTo>
                  <a:cubicBezTo>
                    <a:pt x="3408151" y="2683896"/>
                    <a:pt x="3235009" y="2921079"/>
                    <a:pt x="2916984" y="2983284"/>
                  </a:cubicBezTo>
                  <a:cubicBezTo>
                    <a:pt x="2658761" y="3033396"/>
                    <a:pt x="2484708" y="3281012"/>
                    <a:pt x="2528349" y="3538978"/>
                  </a:cubicBezTo>
                  <a:cubicBezTo>
                    <a:pt x="2571991" y="3796945"/>
                    <a:pt x="2815388" y="3976814"/>
                    <a:pt x="3073698" y="3943406"/>
                  </a:cubicBezTo>
                  <a:cubicBezTo>
                    <a:pt x="3392609" y="3902921"/>
                    <a:pt x="3629392" y="4073555"/>
                    <a:pt x="3691398" y="4390326"/>
                  </a:cubicBezTo>
                  <a:cubicBezTo>
                    <a:pt x="3742765" y="4648349"/>
                    <a:pt x="3989325" y="4823856"/>
                    <a:pt x="4245383" y="4784376"/>
                  </a:cubicBezTo>
                  <a:cubicBezTo>
                    <a:pt x="4501440" y="4744897"/>
                    <a:pt x="4691798" y="4494686"/>
                    <a:pt x="4654684" y="4229250"/>
                  </a:cubicBezTo>
                  <a:cubicBezTo>
                    <a:pt x="4611978" y="3928696"/>
                    <a:pt x="4794411" y="3677174"/>
                    <a:pt x="5093168" y="3623181"/>
                  </a:cubicBezTo>
                  <a:cubicBezTo>
                    <a:pt x="5356807" y="3574778"/>
                    <a:pt x="5536076" y="3327618"/>
                    <a:pt x="5497252" y="3067598"/>
                  </a:cubicBezTo>
                  <a:cubicBezTo>
                    <a:pt x="5458427" y="2807579"/>
                    <a:pt x="5214631" y="2625202"/>
                    <a:pt x="4941270" y="2661006"/>
                  </a:cubicBezTo>
                  <a:close/>
                  <a:moveTo>
                    <a:pt x="2835823" y="2917760"/>
                  </a:moveTo>
                  <a:cubicBezTo>
                    <a:pt x="2948701" y="2899789"/>
                    <a:pt x="3043702" y="2842226"/>
                    <a:pt x="3113388" y="2762974"/>
                  </a:cubicBezTo>
                  <a:cubicBezTo>
                    <a:pt x="3221668" y="2659574"/>
                    <a:pt x="3279773" y="2507578"/>
                    <a:pt x="3253160" y="2348493"/>
                  </a:cubicBezTo>
                  <a:cubicBezTo>
                    <a:pt x="3206692" y="2048539"/>
                    <a:pt x="3412524" y="1766286"/>
                    <a:pt x="3712479" y="1719818"/>
                  </a:cubicBezTo>
                  <a:cubicBezTo>
                    <a:pt x="3973353" y="1678285"/>
                    <a:pt x="4144100" y="1426052"/>
                    <a:pt x="4104021" y="1166232"/>
                  </a:cubicBezTo>
                  <a:cubicBezTo>
                    <a:pt x="4066506" y="898288"/>
                    <a:pt x="3818148" y="711493"/>
                    <a:pt x="3550404" y="750261"/>
                  </a:cubicBezTo>
                  <a:cubicBezTo>
                    <a:pt x="3282460" y="787776"/>
                    <a:pt x="3095665" y="1036133"/>
                    <a:pt x="3134633" y="1305132"/>
                  </a:cubicBezTo>
                  <a:cubicBezTo>
                    <a:pt x="3173408" y="1629460"/>
                    <a:pt x="3010155" y="1856066"/>
                    <a:pt x="2690165" y="1930158"/>
                  </a:cubicBezTo>
                  <a:cubicBezTo>
                    <a:pt x="2623037" y="1944703"/>
                    <a:pt x="2560214" y="1970136"/>
                    <a:pt x="2501697" y="2006459"/>
                  </a:cubicBezTo>
                  <a:cubicBezTo>
                    <a:pt x="2330620" y="2103139"/>
                    <a:pt x="2226484" y="2297185"/>
                    <a:pt x="2256722" y="2503274"/>
                  </a:cubicBezTo>
                  <a:cubicBezTo>
                    <a:pt x="2296751" y="2827402"/>
                    <a:pt x="2132245" y="3054207"/>
                    <a:pt x="1813508" y="3128100"/>
                  </a:cubicBezTo>
                  <a:cubicBezTo>
                    <a:pt x="1738855" y="3143843"/>
                    <a:pt x="1667852" y="3174437"/>
                    <a:pt x="1605317" y="3217829"/>
                  </a:cubicBezTo>
                  <a:cubicBezTo>
                    <a:pt x="1411383" y="3356727"/>
                    <a:pt x="1347276" y="3616416"/>
                    <a:pt x="1455762" y="3829338"/>
                  </a:cubicBezTo>
                  <a:cubicBezTo>
                    <a:pt x="1562794" y="4041205"/>
                    <a:pt x="1805898" y="4146533"/>
                    <a:pt x="2034387" y="4079292"/>
                  </a:cubicBezTo>
                  <a:cubicBezTo>
                    <a:pt x="2264131" y="4011852"/>
                    <a:pt x="2417550" y="3788098"/>
                    <a:pt x="2377758" y="3546236"/>
                  </a:cubicBezTo>
                  <a:cubicBezTo>
                    <a:pt x="2331090" y="3245027"/>
                    <a:pt x="2535868" y="2964228"/>
                    <a:pt x="2835823" y="2917760"/>
                  </a:cubicBezTo>
                  <a:close/>
                </a:path>
              </a:pathLst>
            </a:custGeom>
            <a:blipFill>
              <a:blip r:embed="rId4"/>
              <a:stretch>
                <a:fillRect l="-41912" t="-6238" b="-2053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63446" y="4948238"/>
            <a:ext cx="7307542" cy="470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MANTENIMIENTO y CREACIÓN de EMPLEO</a:t>
            </a:r>
          </a:p>
          <a:p>
            <a:pPr algn="just">
              <a:lnSpc>
                <a:spcPts val="2520"/>
              </a:lnSpc>
            </a:pP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Hablamos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empresas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competitivas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generadoras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empleo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ESTABLE, DE CALIDAD E INCLUSIVO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y que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resuelven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crisis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sectoriales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territoriales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, gracias a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capacidad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colectiva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reaccionar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frente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los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problemas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sociales</a:t>
            </a:r>
            <a:endParaRPr lang="en-US" sz="1800" dirty="0">
              <a:solidFill>
                <a:srgbClr val="2B48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empleabilidad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y la </a:t>
            </a:r>
            <a:r>
              <a:rPr lang="en-US" sz="1800" b="1" dirty="0" err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inclusión</a:t>
            </a:r>
            <a:r>
              <a:rPr lang="en-US" sz="1800" b="1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social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 personas con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discapacidad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riesgo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exclusión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. La Economía Social es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mayor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empleador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estos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colectivos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garantizando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un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trabajo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digno</a:t>
            </a:r>
            <a:endParaRPr lang="en-US" sz="1800" dirty="0">
              <a:solidFill>
                <a:srgbClr val="2B48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Los </a:t>
            </a:r>
            <a:r>
              <a:rPr lang="en-US" sz="1800" b="1" dirty="0" err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niveles</a:t>
            </a:r>
            <a:r>
              <a:rPr lang="en-US" sz="1800" b="1" dirty="0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dirty="0" err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salariales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son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mucho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más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igualitarios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, no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existiendo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brechas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salariales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Mayores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niveles</a:t>
            </a:r>
            <a:r>
              <a:rPr lang="en-US" sz="1800" dirty="0">
                <a:solidFill>
                  <a:srgbClr val="2B485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800" b="1" dirty="0" err="1">
                <a:solidFill>
                  <a:srgbClr val="2B48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igualdad</a:t>
            </a:r>
            <a:endParaRPr lang="en-US" sz="1800" b="1" dirty="0">
              <a:solidFill>
                <a:srgbClr val="2B485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endParaRPr lang="en-US" sz="1800" b="1" dirty="0">
              <a:solidFill>
                <a:srgbClr val="2B485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519689"/>
            <a:ext cx="18075829" cy="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>
            <a:off x="1023937" y="-3426076"/>
            <a:ext cx="0" cy="1450073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D8BA27D-5A4E-E06A-C4B1-1946D98D9A08}"/>
              </a:ext>
            </a:extLst>
          </p:cNvPr>
          <p:cNvGrpSpPr/>
          <p:nvPr/>
        </p:nvGrpSpPr>
        <p:grpSpPr>
          <a:xfrm>
            <a:off x="1889228" y="1914122"/>
            <a:ext cx="4486964" cy="6401203"/>
            <a:chOff x="1889228" y="1914122"/>
            <a:chExt cx="4486964" cy="6401203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2178935" y="1914122"/>
              <a:ext cx="3907549" cy="3892315"/>
              <a:chOff x="0" y="0"/>
              <a:chExt cx="4560570" cy="45427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5080" y="-5080"/>
                <a:ext cx="4570730" cy="4552950"/>
              </a:xfrm>
              <a:custGeom>
                <a:avLst/>
                <a:gdLst/>
                <a:ahLst/>
                <a:cxnLst/>
                <a:rect l="l" t="t" r="r" b="b"/>
                <a:pathLst>
                  <a:path w="4570730" h="4552950">
                    <a:moveTo>
                      <a:pt x="30480" y="1676400"/>
                    </a:moveTo>
                    <a:cubicBezTo>
                      <a:pt x="30480" y="1385570"/>
                      <a:pt x="264160" y="1139190"/>
                      <a:pt x="554990" y="1139190"/>
                    </a:cubicBezTo>
                    <a:cubicBezTo>
                      <a:pt x="887730" y="1141730"/>
                      <a:pt x="1160780" y="873760"/>
                      <a:pt x="1163320" y="541020"/>
                    </a:cubicBezTo>
                    <a:cubicBezTo>
                      <a:pt x="1163320" y="537210"/>
                      <a:pt x="1163320" y="532130"/>
                      <a:pt x="1163320" y="528320"/>
                    </a:cubicBezTo>
                    <a:cubicBezTo>
                      <a:pt x="1162050" y="243840"/>
                      <a:pt x="1408430" y="10160"/>
                      <a:pt x="1694180" y="5080"/>
                    </a:cubicBezTo>
                    <a:cubicBezTo>
                      <a:pt x="1979930" y="0"/>
                      <a:pt x="2228850" y="226060"/>
                      <a:pt x="2245360" y="511810"/>
                    </a:cubicBezTo>
                    <a:cubicBezTo>
                      <a:pt x="2261870" y="797560"/>
                      <a:pt x="2052320" y="1054100"/>
                      <a:pt x="1769110" y="1085850"/>
                    </a:cubicBezTo>
                    <a:cubicBezTo>
                      <a:pt x="1711960" y="1092200"/>
                      <a:pt x="1653540" y="1089660"/>
                      <a:pt x="1597660" y="1099820"/>
                    </a:cubicBezTo>
                    <a:cubicBezTo>
                      <a:pt x="1292860" y="1156970"/>
                      <a:pt x="1092200" y="1424940"/>
                      <a:pt x="1117600" y="1736090"/>
                    </a:cubicBezTo>
                    <a:cubicBezTo>
                      <a:pt x="1143000" y="2047240"/>
                      <a:pt x="1391920" y="2259330"/>
                      <a:pt x="1696720" y="2266950"/>
                    </a:cubicBezTo>
                    <a:cubicBezTo>
                      <a:pt x="2032000" y="2274570"/>
                      <a:pt x="2274570" y="2538730"/>
                      <a:pt x="2244090" y="2863850"/>
                    </a:cubicBezTo>
                    <a:cubicBezTo>
                      <a:pt x="2218690" y="3144520"/>
                      <a:pt x="1969770" y="3361690"/>
                      <a:pt x="1685290" y="3351530"/>
                    </a:cubicBezTo>
                    <a:cubicBezTo>
                      <a:pt x="1400810" y="3341370"/>
                      <a:pt x="1162050" y="3107690"/>
                      <a:pt x="1163320" y="2825750"/>
                    </a:cubicBezTo>
                    <a:cubicBezTo>
                      <a:pt x="1165860" y="2493010"/>
                      <a:pt x="897890" y="2219960"/>
                      <a:pt x="565150" y="2217420"/>
                    </a:cubicBezTo>
                    <a:cubicBezTo>
                      <a:pt x="562610" y="2217420"/>
                      <a:pt x="560070" y="2217420"/>
                      <a:pt x="557530" y="2217420"/>
                    </a:cubicBezTo>
                    <a:cubicBezTo>
                      <a:pt x="262890" y="2218690"/>
                      <a:pt x="30480" y="1971040"/>
                      <a:pt x="30480" y="1676400"/>
                    </a:cubicBezTo>
                    <a:close/>
                    <a:moveTo>
                      <a:pt x="2880360" y="5080"/>
                    </a:moveTo>
                    <a:cubicBezTo>
                      <a:pt x="3172460" y="5080"/>
                      <a:pt x="3418840" y="238760"/>
                      <a:pt x="3418840" y="529590"/>
                    </a:cubicBezTo>
                    <a:cubicBezTo>
                      <a:pt x="3418840" y="882650"/>
                      <a:pt x="3714750" y="1140460"/>
                      <a:pt x="4042410" y="1137920"/>
                    </a:cubicBezTo>
                    <a:cubicBezTo>
                      <a:pt x="4326890" y="1136650"/>
                      <a:pt x="4560570" y="1383030"/>
                      <a:pt x="4565650" y="1668780"/>
                    </a:cubicBezTo>
                    <a:cubicBezTo>
                      <a:pt x="4570730" y="1958340"/>
                      <a:pt x="4347210" y="2200910"/>
                      <a:pt x="4057650" y="2219960"/>
                    </a:cubicBezTo>
                    <a:cubicBezTo>
                      <a:pt x="3770630" y="2237740"/>
                      <a:pt x="3516630" y="2026920"/>
                      <a:pt x="3484880" y="1743710"/>
                    </a:cubicBezTo>
                    <a:cubicBezTo>
                      <a:pt x="3478530" y="1686560"/>
                      <a:pt x="3481070" y="1628140"/>
                      <a:pt x="3469640" y="1572260"/>
                    </a:cubicBezTo>
                    <a:cubicBezTo>
                      <a:pt x="3412490" y="1267460"/>
                      <a:pt x="3133090" y="1066800"/>
                      <a:pt x="2820670" y="1092200"/>
                    </a:cubicBezTo>
                    <a:cubicBezTo>
                      <a:pt x="2528570" y="1116330"/>
                      <a:pt x="2298700" y="1366520"/>
                      <a:pt x="2291080" y="1671320"/>
                    </a:cubicBezTo>
                    <a:cubicBezTo>
                      <a:pt x="2283460" y="2006600"/>
                      <a:pt x="2018030" y="2249170"/>
                      <a:pt x="1694180" y="2218690"/>
                    </a:cubicBezTo>
                    <a:cubicBezTo>
                      <a:pt x="1413510" y="2193290"/>
                      <a:pt x="1196340" y="1944370"/>
                      <a:pt x="1206500" y="1659890"/>
                    </a:cubicBezTo>
                    <a:cubicBezTo>
                      <a:pt x="1216660" y="1375410"/>
                      <a:pt x="1450340" y="1136650"/>
                      <a:pt x="1731010" y="1137920"/>
                    </a:cubicBezTo>
                    <a:cubicBezTo>
                      <a:pt x="2063750" y="1141730"/>
                      <a:pt x="2335530" y="875030"/>
                      <a:pt x="2339340" y="542290"/>
                    </a:cubicBezTo>
                    <a:cubicBezTo>
                      <a:pt x="2339340" y="538480"/>
                      <a:pt x="2339340" y="535940"/>
                      <a:pt x="2339340" y="532130"/>
                    </a:cubicBezTo>
                    <a:cubicBezTo>
                      <a:pt x="2338070" y="237490"/>
                      <a:pt x="2585720" y="5080"/>
                      <a:pt x="2880360" y="5080"/>
                    </a:cubicBezTo>
                    <a:close/>
                    <a:moveTo>
                      <a:pt x="4552950" y="2863850"/>
                    </a:moveTo>
                    <a:cubicBezTo>
                      <a:pt x="4552950" y="3154680"/>
                      <a:pt x="4319270" y="3401060"/>
                      <a:pt x="4028440" y="3401060"/>
                    </a:cubicBezTo>
                    <a:cubicBezTo>
                      <a:pt x="3674110" y="3401060"/>
                      <a:pt x="3417570" y="3696970"/>
                      <a:pt x="3418840" y="4024630"/>
                    </a:cubicBezTo>
                    <a:cubicBezTo>
                      <a:pt x="3421380" y="4309110"/>
                      <a:pt x="3175000" y="4542790"/>
                      <a:pt x="2889250" y="4547870"/>
                    </a:cubicBezTo>
                    <a:cubicBezTo>
                      <a:pt x="2603500" y="4552950"/>
                      <a:pt x="2354580" y="4326890"/>
                      <a:pt x="2336800" y="4041140"/>
                    </a:cubicBezTo>
                    <a:cubicBezTo>
                      <a:pt x="2319020" y="3755390"/>
                      <a:pt x="2531110" y="3498850"/>
                      <a:pt x="2814320" y="3467100"/>
                    </a:cubicBezTo>
                    <a:cubicBezTo>
                      <a:pt x="2871470" y="3460750"/>
                      <a:pt x="2929890" y="3463290"/>
                      <a:pt x="2985770" y="3453130"/>
                    </a:cubicBezTo>
                    <a:cubicBezTo>
                      <a:pt x="3290570" y="3395980"/>
                      <a:pt x="3491230" y="3115310"/>
                      <a:pt x="3465830" y="2802890"/>
                    </a:cubicBezTo>
                    <a:cubicBezTo>
                      <a:pt x="3441700" y="2510790"/>
                      <a:pt x="3191510" y="2255520"/>
                      <a:pt x="2886710" y="2247900"/>
                    </a:cubicBezTo>
                    <a:cubicBezTo>
                      <a:pt x="2551430" y="2240280"/>
                      <a:pt x="2321560" y="1974850"/>
                      <a:pt x="2350770" y="1651000"/>
                    </a:cubicBezTo>
                    <a:cubicBezTo>
                      <a:pt x="2377440" y="1370330"/>
                      <a:pt x="2613660" y="1153160"/>
                      <a:pt x="2898140" y="1163320"/>
                    </a:cubicBezTo>
                    <a:cubicBezTo>
                      <a:pt x="3181350" y="1173480"/>
                      <a:pt x="3407410" y="1405890"/>
                      <a:pt x="3407410" y="1689100"/>
                    </a:cubicBezTo>
                    <a:cubicBezTo>
                      <a:pt x="3406140" y="2035810"/>
                      <a:pt x="3698240" y="2322830"/>
                      <a:pt x="4025900" y="2321560"/>
                    </a:cubicBezTo>
                    <a:cubicBezTo>
                      <a:pt x="4320540" y="2321560"/>
                      <a:pt x="4552950" y="2569210"/>
                      <a:pt x="4552950" y="2863850"/>
                    </a:cubicBezTo>
                    <a:close/>
                    <a:moveTo>
                      <a:pt x="1701800" y="4535170"/>
                    </a:moveTo>
                    <a:cubicBezTo>
                      <a:pt x="1410970" y="4535170"/>
                      <a:pt x="1164590" y="4301490"/>
                      <a:pt x="1164590" y="4010660"/>
                    </a:cubicBezTo>
                    <a:cubicBezTo>
                      <a:pt x="1164590" y="3657600"/>
                      <a:pt x="855980" y="3399790"/>
                      <a:pt x="528320" y="3402330"/>
                    </a:cubicBezTo>
                    <a:cubicBezTo>
                      <a:pt x="243840" y="3403600"/>
                      <a:pt x="10160" y="3157220"/>
                      <a:pt x="5080" y="2871470"/>
                    </a:cubicBezTo>
                    <a:cubicBezTo>
                      <a:pt x="0" y="2585720"/>
                      <a:pt x="226060" y="2336800"/>
                      <a:pt x="511810" y="2319020"/>
                    </a:cubicBezTo>
                    <a:cubicBezTo>
                      <a:pt x="797560" y="2301240"/>
                      <a:pt x="1054100" y="2513330"/>
                      <a:pt x="1085850" y="2796540"/>
                    </a:cubicBezTo>
                    <a:cubicBezTo>
                      <a:pt x="1092200" y="2853690"/>
                      <a:pt x="1089660" y="2912110"/>
                      <a:pt x="1099820" y="2967990"/>
                    </a:cubicBezTo>
                    <a:cubicBezTo>
                      <a:pt x="1156970" y="3272790"/>
                      <a:pt x="1450340" y="3473450"/>
                      <a:pt x="1761490" y="3448050"/>
                    </a:cubicBezTo>
                    <a:cubicBezTo>
                      <a:pt x="2072640" y="3422650"/>
                      <a:pt x="2297430" y="3173730"/>
                      <a:pt x="2305050" y="2868930"/>
                    </a:cubicBezTo>
                    <a:cubicBezTo>
                      <a:pt x="2312670" y="2533650"/>
                      <a:pt x="2576830" y="2291080"/>
                      <a:pt x="2901950" y="2321560"/>
                    </a:cubicBezTo>
                    <a:cubicBezTo>
                      <a:pt x="3182620" y="2346960"/>
                      <a:pt x="3399790" y="2595880"/>
                      <a:pt x="3389630" y="2880360"/>
                    </a:cubicBezTo>
                    <a:cubicBezTo>
                      <a:pt x="3379470" y="3164839"/>
                      <a:pt x="3145790" y="3403600"/>
                      <a:pt x="2863850" y="3402330"/>
                    </a:cubicBezTo>
                    <a:cubicBezTo>
                      <a:pt x="2517140" y="3401060"/>
                      <a:pt x="2242820" y="3680460"/>
                      <a:pt x="2244090" y="4008120"/>
                    </a:cubicBezTo>
                    <a:cubicBezTo>
                      <a:pt x="2244090" y="4302760"/>
                      <a:pt x="1996440" y="4535170"/>
                      <a:pt x="1701800" y="453517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42793" t="-10956" r="-54130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889228" y="6751320"/>
              <a:ext cx="4486964" cy="1564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 REFUERZO Y TRANSFORMACIÓN DEL SECTOR AGROALIMENTARIO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donde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las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cooperativas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representan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65%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del valor de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producción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final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agraria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0F42A12-21D8-9A1F-72E4-521F0EF5759F}"/>
              </a:ext>
            </a:extLst>
          </p:cNvPr>
          <p:cNvGrpSpPr/>
          <p:nvPr/>
        </p:nvGrpSpPr>
        <p:grpSpPr>
          <a:xfrm>
            <a:off x="7360508" y="1914122"/>
            <a:ext cx="4486964" cy="6417118"/>
            <a:chOff x="7360508" y="1914122"/>
            <a:chExt cx="4486964" cy="641711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7656771" y="1914122"/>
              <a:ext cx="3894438" cy="3892315"/>
              <a:chOff x="0" y="0"/>
              <a:chExt cx="4658360" cy="465582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10160"/>
                <a:ext cx="4658360" cy="4668519"/>
              </a:xfrm>
              <a:custGeom>
                <a:avLst/>
                <a:gdLst/>
                <a:ahLst/>
                <a:cxnLst/>
                <a:rect l="l" t="t" r="r" b="b"/>
                <a:pathLst>
                  <a:path w="4658360" h="4668519">
                    <a:moveTo>
                      <a:pt x="4658360" y="2294890"/>
                    </a:moveTo>
                    <a:cubicBezTo>
                      <a:pt x="4654550" y="2772410"/>
                      <a:pt x="4324350" y="3102610"/>
                      <a:pt x="3882390" y="3116580"/>
                    </a:cubicBezTo>
                    <a:cubicBezTo>
                      <a:pt x="3511550" y="3128010"/>
                      <a:pt x="3215640" y="3357880"/>
                      <a:pt x="3130550" y="3702050"/>
                    </a:cubicBezTo>
                    <a:cubicBezTo>
                      <a:pt x="3115310" y="3771900"/>
                      <a:pt x="3107690" y="3844290"/>
                      <a:pt x="3106420" y="3915410"/>
                    </a:cubicBezTo>
                    <a:cubicBezTo>
                      <a:pt x="3088640" y="4340860"/>
                      <a:pt x="2748280" y="4668519"/>
                      <a:pt x="2325370" y="4667250"/>
                    </a:cubicBezTo>
                    <a:cubicBezTo>
                      <a:pt x="1902460" y="4665980"/>
                      <a:pt x="1565910" y="4333240"/>
                      <a:pt x="1553210" y="3907790"/>
                    </a:cubicBezTo>
                    <a:cubicBezTo>
                      <a:pt x="1539240" y="3441700"/>
                      <a:pt x="1230630" y="3133090"/>
                      <a:pt x="760730" y="3116580"/>
                    </a:cubicBezTo>
                    <a:cubicBezTo>
                      <a:pt x="334010" y="3100070"/>
                      <a:pt x="1270" y="2762250"/>
                      <a:pt x="0" y="2343150"/>
                    </a:cubicBezTo>
                    <a:cubicBezTo>
                      <a:pt x="0" y="1922780"/>
                      <a:pt x="332740" y="1577340"/>
                      <a:pt x="753110" y="1562100"/>
                    </a:cubicBezTo>
                    <a:cubicBezTo>
                      <a:pt x="1236980" y="1543050"/>
                      <a:pt x="1536700" y="1243330"/>
                      <a:pt x="1553210" y="760730"/>
                    </a:cubicBezTo>
                    <a:cubicBezTo>
                      <a:pt x="1568450" y="350520"/>
                      <a:pt x="1899920" y="21590"/>
                      <a:pt x="2310130" y="11430"/>
                    </a:cubicBezTo>
                    <a:cubicBezTo>
                      <a:pt x="2716530" y="0"/>
                      <a:pt x="3068320" y="311150"/>
                      <a:pt x="3102610" y="712470"/>
                    </a:cubicBezTo>
                    <a:cubicBezTo>
                      <a:pt x="3136900" y="1113790"/>
                      <a:pt x="2856230" y="1489710"/>
                      <a:pt x="2448560" y="1551940"/>
                    </a:cubicBezTo>
                    <a:cubicBezTo>
                      <a:pt x="2369820" y="1564640"/>
                      <a:pt x="2287270" y="1560830"/>
                      <a:pt x="2208530" y="1573530"/>
                    </a:cubicBezTo>
                    <a:cubicBezTo>
                      <a:pt x="1800860" y="1638300"/>
                      <a:pt x="1513840" y="2010410"/>
                      <a:pt x="1555750" y="2414270"/>
                    </a:cubicBezTo>
                    <a:cubicBezTo>
                      <a:pt x="1597660" y="2818130"/>
                      <a:pt x="1945640" y="3128010"/>
                      <a:pt x="2349500" y="3116580"/>
                    </a:cubicBezTo>
                    <a:cubicBezTo>
                      <a:pt x="2763520" y="3106420"/>
                      <a:pt x="3096260" y="2772410"/>
                      <a:pt x="3105150" y="2358390"/>
                    </a:cubicBezTo>
                    <a:cubicBezTo>
                      <a:pt x="3115310" y="2018030"/>
                      <a:pt x="3265170" y="1764030"/>
                      <a:pt x="3577590" y="1628140"/>
                    </a:cubicBezTo>
                    <a:cubicBezTo>
                      <a:pt x="3890010" y="1492250"/>
                      <a:pt x="4154170" y="1551940"/>
                      <a:pt x="4398010" y="1761490"/>
                    </a:cubicBezTo>
                    <a:cubicBezTo>
                      <a:pt x="4573270" y="1912620"/>
                      <a:pt x="4654550" y="2112010"/>
                      <a:pt x="4658360" y="2294890"/>
                    </a:cubicBezTo>
                    <a:close/>
                    <a:moveTo>
                      <a:pt x="730250" y="3237230"/>
                    </a:moveTo>
                    <a:cubicBezTo>
                      <a:pt x="1084580" y="3234690"/>
                      <a:pt x="1375410" y="3520440"/>
                      <a:pt x="1377950" y="3870960"/>
                    </a:cubicBezTo>
                    <a:cubicBezTo>
                      <a:pt x="1381760" y="4227830"/>
                      <a:pt x="1097280" y="4519930"/>
                      <a:pt x="740410" y="4523740"/>
                    </a:cubicBezTo>
                    <a:cubicBezTo>
                      <a:pt x="740410" y="4523740"/>
                      <a:pt x="739140" y="4523740"/>
                      <a:pt x="739140" y="4523740"/>
                    </a:cubicBezTo>
                    <a:cubicBezTo>
                      <a:pt x="386080" y="4527550"/>
                      <a:pt x="92710" y="4236720"/>
                      <a:pt x="91440" y="3879850"/>
                    </a:cubicBezTo>
                    <a:cubicBezTo>
                      <a:pt x="90170" y="3522980"/>
                      <a:pt x="378460" y="3239770"/>
                      <a:pt x="730250" y="3237230"/>
                    </a:cubicBezTo>
                    <a:close/>
                    <a:moveTo>
                      <a:pt x="764540" y="128270"/>
                    </a:moveTo>
                    <a:cubicBezTo>
                      <a:pt x="1118870" y="125730"/>
                      <a:pt x="1409700" y="411480"/>
                      <a:pt x="1412240" y="762000"/>
                    </a:cubicBezTo>
                    <a:cubicBezTo>
                      <a:pt x="1416050" y="1118870"/>
                      <a:pt x="1131570" y="1410970"/>
                      <a:pt x="774700" y="1414780"/>
                    </a:cubicBezTo>
                    <a:cubicBezTo>
                      <a:pt x="774700" y="1414780"/>
                      <a:pt x="773430" y="1414780"/>
                      <a:pt x="773430" y="1414780"/>
                    </a:cubicBezTo>
                    <a:cubicBezTo>
                      <a:pt x="420370" y="1418590"/>
                      <a:pt x="127000" y="1126490"/>
                      <a:pt x="125730" y="770890"/>
                    </a:cubicBezTo>
                    <a:cubicBezTo>
                      <a:pt x="124460" y="415290"/>
                      <a:pt x="412750" y="130810"/>
                      <a:pt x="764540" y="128270"/>
                    </a:cubicBezTo>
                    <a:close/>
                    <a:moveTo>
                      <a:pt x="3893820" y="3237230"/>
                    </a:moveTo>
                    <a:cubicBezTo>
                      <a:pt x="4246880" y="3234690"/>
                      <a:pt x="4538980" y="3520440"/>
                      <a:pt x="4541520" y="3870960"/>
                    </a:cubicBezTo>
                    <a:cubicBezTo>
                      <a:pt x="4545330" y="4227830"/>
                      <a:pt x="4260850" y="4519930"/>
                      <a:pt x="3903980" y="4523740"/>
                    </a:cubicBezTo>
                    <a:cubicBezTo>
                      <a:pt x="3903980" y="4523740"/>
                      <a:pt x="3902710" y="4523740"/>
                      <a:pt x="3902710" y="4523740"/>
                    </a:cubicBezTo>
                    <a:cubicBezTo>
                      <a:pt x="3549650" y="4527550"/>
                      <a:pt x="3256280" y="4236720"/>
                      <a:pt x="3253740" y="3879850"/>
                    </a:cubicBezTo>
                    <a:cubicBezTo>
                      <a:pt x="3251200" y="3522980"/>
                      <a:pt x="3542030" y="3239770"/>
                      <a:pt x="3893820" y="3237230"/>
                    </a:cubicBezTo>
                    <a:close/>
                    <a:moveTo>
                      <a:pt x="3902710" y="85090"/>
                    </a:moveTo>
                    <a:cubicBezTo>
                      <a:pt x="3550920" y="85090"/>
                      <a:pt x="3260090" y="373380"/>
                      <a:pt x="3260090" y="723900"/>
                    </a:cubicBezTo>
                    <a:cubicBezTo>
                      <a:pt x="3258820" y="736600"/>
                      <a:pt x="3260090" y="749300"/>
                      <a:pt x="3260090" y="763270"/>
                    </a:cubicBezTo>
                    <a:cubicBezTo>
                      <a:pt x="3260090" y="777240"/>
                      <a:pt x="3258820" y="792480"/>
                      <a:pt x="3258820" y="807720"/>
                    </a:cubicBezTo>
                    <a:cubicBezTo>
                      <a:pt x="3251200" y="890270"/>
                      <a:pt x="3241040" y="1029970"/>
                      <a:pt x="3204210" y="1103630"/>
                    </a:cubicBezTo>
                    <a:cubicBezTo>
                      <a:pt x="3093720" y="1320800"/>
                      <a:pt x="2687320" y="1681480"/>
                      <a:pt x="2443480" y="1678940"/>
                    </a:cubicBezTo>
                    <a:cubicBezTo>
                      <a:pt x="2413000" y="1678940"/>
                      <a:pt x="2382519" y="1681480"/>
                      <a:pt x="2352040" y="1685290"/>
                    </a:cubicBezTo>
                    <a:lnTo>
                      <a:pt x="2334260" y="1685290"/>
                    </a:lnTo>
                    <a:cubicBezTo>
                      <a:pt x="1982470" y="1685290"/>
                      <a:pt x="1691640" y="1973580"/>
                      <a:pt x="1691640" y="2324100"/>
                    </a:cubicBezTo>
                    <a:cubicBezTo>
                      <a:pt x="1691640" y="2674620"/>
                      <a:pt x="1982470" y="2973070"/>
                      <a:pt x="2335530" y="2971800"/>
                    </a:cubicBezTo>
                    <a:cubicBezTo>
                      <a:pt x="2692400" y="2970530"/>
                      <a:pt x="2979420" y="2680970"/>
                      <a:pt x="2978150" y="2324100"/>
                    </a:cubicBezTo>
                    <a:cubicBezTo>
                      <a:pt x="2978150" y="2324100"/>
                      <a:pt x="2978150" y="2322830"/>
                      <a:pt x="2978150" y="2322830"/>
                    </a:cubicBezTo>
                    <a:cubicBezTo>
                      <a:pt x="2978150" y="2315210"/>
                      <a:pt x="2978150" y="2308860"/>
                      <a:pt x="2976880" y="2301240"/>
                    </a:cubicBezTo>
                    <a:lnTo>
                      <a:pt x="2978150" y="2301240"/>
                    </a:lnTo>
                    <a:cubicBezTo>
                      <a:pt x="2981960" y="2247900"/>
                      <a:pt x="2965450" y="2136140"/>
                      <a:pt x="2981960" y="2084070"/>
                    </a:cubicBezTo>
                    <a:cubicBezTo>
                      <a:pt x="3061970" y="1831340"/>
                      <a:pt x="3605530" y="1366520"/>
                      <a:pt x="3876040" y="1372870"/>
                    </a:cubicBezTo>
                    <a:lnTo>
                      <a:pt x="3903980" y="1372870"/>
                    </a:lnTo>
                    <a:cubicBezTo>
                      <a:pt x="4260850" y="1370330"/>
                      <a:pt x="4547870" y="1080770"/>
                      <a:pt x="4546600" y="723900"/>
                    </a:cubicBezTo>
                    <a:cubicBezTo>
                      <a:pt x="4546600" y="372110"/>
                      <a:pt x="4257040" y="85090"/>
                      <a:pt x="3902710" y="8509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1907" r="-21907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7360508" y="6751320"/>
              <a:ext cx="4486964" cy="1579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REVITALIZACIÓN DE LAS ZONAS RURALES,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siendo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 Economía Social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muchas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ocasiones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único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tejido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empresarial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existente</a:t>
              </a:r>
              <a:r>
                <a:rPr lang="en-US" sz="1800" dirty="0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Son </a:t>
              </a:r>
              <a:r>
                <a:rPr lang="en-US" sz="1800" dirty="0" err="1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empresas</a:t>
              </a:r>
              <a:r>
                <a:rPr lang="en-US" sz="1800" b="1" dirty="0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que NO SE DESLOCALIZAN 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0E2DE84-A0B6-8021-D5D2-3F1AA0CB9AC3}"/>
              </a:ext>
            </a:extLst>
          </p:cNvPr>
          <p:cNvGrpSpPr/>
          <p:nvPr/>
        </p:nvGrpSpPr>
        <p:grpSpPr>
          <a:xfrm>
            <a:off x="12831788" y="1914122"/>
            <a:ext cx="4486964" cy="6715528"/>
            <a:chOff x="12831788" y="1914122"/>
            <a:chExt cx="4486964" cy="6715528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3121496" y="1914122"/>
              <a:ext cx="3907549" cy="3892315"/>
              <a:chOff x="0" y="0"/>
              <a:chExt cx="4560570" cy="45427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5080" y="-5080"/>
                <a:ext cx="4570730" cy="4552950"/>
              </a:xfrm>
              <a:custGeom>
                <a:avLst/>
                <a:gdLst/>
                <a:ahLst/>
                <a:cxnLst/>
                <a:rect l="l" t="t" r="r" b="b"/>
                <a:pathLst>
                  <a:path w="4570730" h="4552950">
                    <a:moveTo>
                      <a:pt x="30480" y="1676400"/>
                    </a:moveTo>
                    <a:cubicBezTo>
                      <a:pt x="30480" y="1385570"/>
                      <a:pt x="264160" y="1139190"/>
                      <a:pt x="554990" y="1139190"/>
                    </a:cubicBezTo>
                    <a:cubicBezTo>
                      <a:pt x="887730" y="1141730"/>
                      <a:pt x="1160780" y="873760"/>
                      <a:pt x="1163320" y="541020"/>
                    </a:cubicBezTo>
                    <a:cubicBezTo>
                      <a:pt x="1163320" y="537210"/>
                      <a:pt x="1163320" y="532130"/>
                      <a:pt x="1163320" y="528320"/>
                    </a:cubicBezTo>
                    <a:cubicBezTo>
                      <a:pt x="1162050" y="243840"/>
                      <a:pt x="1408430" y="10160"/>
                      <a:pt x="1694180" y="5080"/>
                    </a:cubicBezTo>
                    <a:cubicBezTo>
                      <a:pt x="1979930" y="0"/>
                      <a:pt x="2228850" y="226060"/>
                      <a:pt x="2245360" y="511810"/>
                    </a:cubicBezTo>
                    <a:cubicBezTo>
                      <a:pt x="2261870" y="797560"/>
                      <a:pt x="2052320" y="1054100"/>
                      <a:pt x="1769110" y="1085850"/>
                    </a:cubicBezTo>
                    <a:cubicBezTo>
                      <a:pt x="1711960" y="1092200"/>
                      <a:pt x="1653540" y="1089660"/>
                      <a:pt x="1597660" y="1099820"/>
                    </a:cubicBezTo>
                    <a:cubicBezTo>
                      <a:pt x="1292860" y="1156970"/>
                      <a:pt x="1092200" y="1424940"/>
                      <a:pt x="1117600" y="1736090"/>
                    </a:cubicBezTo>
                    <a:cubicBezTo>
                      <a:pt x="1143000" y="2047240"/>
                      <a:pt x="1391920" y="2259330"/>
                      <a:pt x="1696720" y="2266950"/>
                    </a:cubicBezTo>
                    <a:cubicBezTo>
                      <a:pt x="2032000" y="2274570"/>
                      <a:pt x="2274570" y="2538730"/>
                      <a:pt x="2244090" y="2863850"/>
                    </a:cubicBezTo>
                    <a:cubicBezTo>
                      <a:pt x="2218690" y="3144520"/>
                      <a:pt x="1969770" y="3361690"/>
                      <a:pt x="1685290" y="3351530"/>
                    </a:cubicBezTo>
                    <a:cubicBezTo>
                      <a:pt x="1400810" y="3341370"/>
                      <a:pt x="1162050" y="3107690"/>
                      <a:pt x="1163320" y="2825750"/>
                    </a:cubicBezTo>
                    <a:cubicBezTo>
                      <a:pt x="1165860" y="2493010"/>
                      <a:pt x="897890" y="2219960"/>
                      <a:pt x="565150" y="2217420"/>
                    </a:cubicBezTo>
                    <a:cubicBezTo>
                      <a:pt x="562610" y="2217420"/>
                      <a:pt x="560070" y="2217420"/>
                      <a:pt x="557530" y="2217420"/>
                    </a:cubicBezTo>
                    <a:cubicBezTo>
                      <a:pt x="262890" y="2218690"/>
                      <a:pt x="30480" y="1971040"/>
                      <a:pt x="30480" y="1676400"/>
                    </a:cubicBezTo>
                    <a:close/>
                    <a:moveTo>
                      <a:pt x="2880360" y="5080"/>
                    </a:moveTo>
                    <a:cubicBezTo>
                      <a:pt x="3172460" y="5080"/>
                      <a:pt x="3418840" y="238760"/>
                      <a:pt x="3418840" y="529590"/>
                    </a:cubicBezTo>
                    <a:cubicBezTo>
                      <a:pt x="3418840" y="882650"/>
                      <a:pt x="3714750" y="1140460"/>
                      <a:pt x="4042410" y="1137920"/>
                    </a:cubicBezTo>
                    <a:cubicBezTo>
                      <a:pt x="4326890" y="1136650"/>
                      <a:pt x="4560570" y="1383030"/>
                      <a:pt x="4565650" y="1668780"/>
                    </a:cubicBezTo>
                    <a:cubicBezTo>
                      <a:pt x="4570730" y="1958340"/>
                      <a:pt x="4347210" y="2200910"/>
                      <a:pt x="4057650" y="2219960"/>
                    </a:cubicBezTo>
                    <a:cubicBezTo>
                      <a:pt x="3770630" y="2237740"/>
                      <a:pt x="3516630" y="2026920"/>
                      <a:pt x="3484880" y="1743710"/>
                    </a:cubicBezTo>
                    <a:cubicBezTo>
                      <a:pt x="3478530" y="1686560"/>
                      <a:pt x="3481070" y="1628140"/>
                      <a:pt x="3469640" y="1572260"/>
                    </a:cubicBezTo>
                    <a:cubicBezTo>
                      <a:pt x="3412490" y="1267460"/>
                      <a:pt x="3133090" y="1066800"/>
                      <a:pt x="2820670" y="1092200"/>
                    </a:cubicBezTo>
                    <a:cubicBezTo>
                      <a:pt x="2528570" y="1116330"/>
                      <a:pt x="2298700" y="1366520"/>
                      <a:pt x="2291080" y="1671320"/>
                    </a:cubicBezTo>
                    <a:cubicBezTo>
                      <a:pt x="2283460" y="2006600"/>
                      <a:pt x="2018030" y="2249170"/>
                      <a:pt x="1694180" y="2218690"/>
                    </a:cubicBezTo>
                    <a:cubicBezTo>
                      <a:pt x="1413510" y="2193290"/>
                      <a:pt x="1196340" y="1944370"/>
                      <a:pt x="1206500" y="1659890"/>
                    </a:cubicBezTo>
                    <a:cubicBezTo>
                      <a:pt x="1216660" y="1375410"/>
                      <a:pt x="1450340" y="1136650"/>
                      <a:pt x="1731010" y="1137920"/>
                    </a:cubicBezTo>
                    <a:cubicBezTo>
                      <a:pt x="2063750" y="1141730"/>
                      <a:pt x="2335530" y="875030"/>
                      <a:pt x="2339340" y="542290"/>
                    </a:cubicBezTo>
                    <a:cubicBezTo>
                      <a:pt x="2339340" y="538480"/>
                      <a:pt x="2339340" y="535940"/>
                      <a:pt x="2339340" y="532130"/>
                    </a:cubicBezTo>
                    <a:cubicBezTo>
                      <a:pt x="2338070" y="237490"/>
                      <a:pt x="2585720" y="5080"/>
                      <a:pt x="2880360" y="5080"/>
                    </a:cubicBezTo>
                    <a:close/>
                    <a:moveTo>
                      <a:pt x="4552950" y="2863850"/>
                    </a:moveTo>
                    <a:cubicBezTo>
                      <a:pt x="4552950" y="3154680"/>
                      <a:pt x="4319270" y="3401060"/>
                      <a:pt x="4028440" y="3401060"/>
                    </a:cubicBezTo>
                    <a:cubicBezTo>
                      <a:pt x="3674110" y="3401060"/>
                      <a:pt x="3417570" y="3696970"/>
                      <a:pt x="3418840" y="4024630"/>
                    </a:cubicBezTo>
                    <a:cubicBezTo>
                      <a:pt x="3421380" y="4309110"/>
                      <a:pt x="3175000" y="4542790"/>
                      <a:pt x="2889250" y="4547870"/>
                    </a:cubicBezTo>
                    <a:cubicBezTo>
                      <a:pt x="2603500" y="4552950"/>
                      <a:pt x="2354580" y="4326890"/>
                      <a:pt x="2336800" y="4041140"/>
                    </a:cubicBezTo>
                    <a:cubicBezTo>
                      <a:pt x="2319020" y="3755390"/>
                      <a:pt x="2531110" y="3498850"/>
                      <a:pt x="2814320" y="3467100"/>
                    </a:cubicBezTo>
                    <a:cubicBezTo>
                      <a:pt x="2871470" y="3460750"/>
                      <a:pt x="2929890" y="3463290"/>
                      <a:pt x="2985770" y="3453130"/>
                    </a:cubicBezTo>
                    <a:cubicBezTo>
                      <a:pt x="3290570" y="3395980"/>
                      <a:pt x="3491230" y="3115310"/>
                      <a:pt x="3465830" y="2802890"/>
                    </a:cubicBezTo>
                    <a:cubicBezTo>
                      <a:pt x="3441700" y="2510790"/>
                      <a:pt x="3191510" y="2255520"/>
                      <a:pt x="2886710" y="2247900"/>
                    </a:cubicBezTo>
                    <a:cubicBezTo>
                      <a:pt x="2551430" y="2240280"/>
                      <a:pt x="2321560" y="1974850"/>
                      <a:pt x="2350770" y="1651000"/>
                    </a:cubicBezTo>
                    <a:cubicBezTo>
                      <a:pt x="2377440" y="1370330"/>
                      <a:pt x="2613660" y="1153160"/>
                      <a:pt x="2898140" y="1163320"/>
                    </a:cubicBezTo>
                    <a:cubicBezTo>
                      <a:pt x="3181350" y="1173480"/>
                      <a:pt x="3407410" y="1405890"/>
                      <a:pt x="3407410" y="1689100"/>
                    </a:cubicBezTo>
                    <a:cubicBezTo>
                      <a:pt x="3406140" y="2035810"/>
                      <a:pt x="3698240" y="2322830"/>
                      <a:pt x="4025900" y="2321560"/>
                    </a:cubicBezTo>
                    <a:cubicBezTo>
                      <a:pt x="4320540" y="2321560"/>
                      <a:pt x="4552950" y="2569210"/>
                      <a:pt x="4552950" y="2863850"/>
                    </a:cubicBezTo>
                    <a:close/>
                    <a:moveTo>
                      <a:pt x="1701800" y="4535170"/>
                    </a:moveTo>
                    <a:cubicBezTo>
                      <a:pt x="1410970" y="4535170"/>
                      <a:pt x="1164590" y="4301490"/>
                      <a:pt x="1164590" y="4010660"/>
                    </a:cubicBezTo>
                    <a:cubicBezTo>
                      <a:pt x="1164590" y="3657600"/>
                      <a:pt x="855980" y="3399790"/>
                      <a:pt x="528320" y="3402330"/>
                    </a:cubicBezTo>
                    <a:cubicBezTo>
                      <a:pt x="243840" y="3403600"/>
                      <a:pt x="10160" y="3157220"/>
                      <a:pt x="5080" y="2871470"/>
                    </a:cubicBezTo>
                    <a:cubicBezTo>
                      <a:pt x="0" y="2585720"/>
                      <a:pt x="226060" y="2336800"/>
                      <a:pt x="511810" y="2319020"/>
                    </a:cubicBezTo>
                    <a:cubicBezTo>
                      <a:pt x="797560" y="2301240"/>
                      <a:pt x="1054100" y="2513330"/>
                      <a:pt x="1085850" y="2796540"/>
                    </a:cubicBezTo>
                    <a:cubicBezTo>
                      <a:pt x="1092200" y="2853690"/>
                      <a:pt x="1089660" y="2912110"/>
                      <a:pt x="1099820" y="2967990"/>
                    </a:cubicBezTo>
                    <a:cubicBezTo>
                      <a:pt x="1156970" y="3272790"/>
                      <a:pt x="1450340" y="3473450"/>
                      <a:pt x="1761490" y="3448050"/>
                    </a:cubicBezTo>
                    <a:cubicBezTo>
                      <a:pt x="2072640" y="3422650"/>
                      <a:pt x="2297430" y="3173730"/>
                      <a:pt x="2305050" y="2868930"/>
                    </a:cubicBezTo>
                    <a:cubicBezTo>
                      <a:pt x="2312670" y="2533650"/>
                      <a:pt x="2576830" y="2291080"/>
                      <a:pt x="2901950" y="2321560"/>
                    </a:cubicBezTo>
                    <a:cubicBezTo>
                      <a:pt x="3182620" y="2346960"/>
                      <a:pt x="3399790" y="2595880"/>
                      <a:pt x="3389630" y="2880360"/>
                    </a:cubicBezTo>
                    <a:cubicBezTo>
                      <a:pt x="3379470" y="3164839"/>
                      <a:pt x="3145790" y="3403600"/>
                      <a:pt x="2863850" y="3402330"/>
                    </a:cubicBezTo>
                    <a:cubicBezTo>
                      <a:pt x="2517140" y="3401060"/>
                      <a:pt x="2242820" y="3680460"/>
                      <a:pt x="2244090" y="4008120"/>
                    </a:cubicBezTo>
                    <a:cubicBezTo>
                      <a:pt x="2244090" y="4302760"/>
                      <a:pt x="1996440" y="4535170"/>
                      <a:pt x="1701800" y="453517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177" r="-25177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2831788" y="6751320"/>
              <a:ext cx="4486964" cy="1878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 DESARROLLO DEL ECOSISTEMA INDUSTRIAL EUROPEO</a:t>
              </a:r>
              <a:r>
                <a:rPr lang="en-US" sz="1800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como uno de los</a:t>
              </a:r>
              <a:r>
                <a:rPr lang="en-US" sz="1800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14 ecosistemas clave de la competitividad de la UE, </a:t>
              </a:r>
              <a:r>
                <a:rPr lang="en-US" sz="1800" u="none" strike="noStrike">
                  <a:solidFill>
                    <a:srgbClr val="2B48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 empresas presentes en </a:t>
              </a:r>
              <a:r>
                <a:rPr lang="en-US" sz="1800" b="1" u="none" strike="noStrike">
                  <a:solidFill>
                    <a:srgbClr val="2B485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todos los sectores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5857588" y="497336"/>
            <a:ext cx="2008561" cy="930633"/>
          </a:xfrm>
          <a:custGeom>
            <a:avLst/>
            <a:gdLst/>
            <a:ahLst/>
            <a:cxnLst/>
            <a:rect l="l" t="t" r="r" b="b"/>
            <a:pathLst>
              <a:path w="2008561" h="930633">
                <a:moveTo>
                  <a:pt x="0" y="0"/>
                </a:moveTo>
                <a:lnTo>
                  <a:pt x="2008561" y="0"/>
                </a:lnTo>
                <a:lnTo>
                  <a:pt x="2008561" y="930633"/>
                </a:lnTo>
                <a:lnTo>
                  <a:pt x="0" y="930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3285845" y="297358"/>
            <a:ext cx="11716310" cy="9692285"/>
          </a:xfrm>
          <a:custGeom>
            <a:avLst/>
            <a:gdLst/>
            <a:ahLst/>
            <a:cxnLst/>
            <a:rect l="l" t="t" r="r" b="b"/>
            <a:pathLst>
              <a:path w="11716310" h="9692285">
                <a:moveTo>
                  <a:pt x="0" y="0"/>
                </a:moveTo>
                <a:lnTo>
                  <a:pt x="11716310" y="0"/>
                </a:lnTo>
                <a:lnTo>
                  <a:pt x="11716310" y="9692284"/>
                </a:lnTo>
                <a:lnTo>
                  <a:pt x="0" y="969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AutoShape 5"/>
          <p:cNvSpPr/>
          <p:nvPr/>
        </p:nvSpPr>
        <p:spPr>
          <a:xfrm>
            <a:off x="1023937" y="-3426076"/>
            <a:ext cx="0" cy="14500730"/>
          </a:xfrm>
          <a:prstGeom prst="line">
            <a:avLst/>
          </a:prstGeom>
          <a:ln w="9525" cap="flat">
            <a:solidFill>
              <a:srgbClr val="2B48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1570</Words>
  <Application>Microsoft Office PowerPoint</Application>
  <PresentationFormat>Personalizado</PresentationFormat>
  <Paragraphs>102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Cinzel</vt:lpstr>
      <vt:lpstr>Calibri</vt:lpstr>
      <vt:lpstr>Cinzel Bold</vt:lpstr>
      <vt:lpstr>Montserrat Bold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CEPES actualizada</dc:title>
  <cp:lastModifiedBy>Responsable de Comunicación de CEPES - María Oliva</cp:lastModifiedBy>
  <cp:revision>3</cp:revision>
  <dcterms:created xsi:type="dcterms:W3CDTF">2006-08-16T00:00:00Z</dcterms:created>
  <dcterms:modified xsi:type="dcterms:W3CDTF">2025-06-19T12:05:29Z</dcterms:modified>
  <dc:identifier>DAGqsTlJo8I</dc:identifier>
</cp:coreProperties>
</file>